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6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7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312" r:id="rId3"/>
    <p:sldId id="315" r:id="rId4"/>
    <p:sldId id="314" r:id="rId5"/>
    <p:sldId id="316" r:id="rId6"/>
    <p:sldId id="326" r:id="rId7"/>
    <p:sldId id="317" r:id="rId8"/>
    <p:sldId id="258" r:id="rId9"/>
    <p:sldId id="259" r:id="rId10"/>
    <p:sldId id="260" r:id="rId11"/>
    <p:sldId id="267" r:id="rId12"/>
    <p:sldId id="268" r:id="rId13"/>
    <p:sldId id="272" r:id="rId14"/>
    <p:sldId id="269" r:id="rId15"/>
    <p:sldId id="273" r:id="rId16"/>
    <p:sldId id="327" r:id="rId17"/>
    <p:sldId id="277" r:id="rId18"/>
    <p:sldId id="282" r:id="rId19"/>
    <p:sldId id="283" r:id="rId20"/>
    <p:sldId id="284" r:id="rId21"/>
    <p:sldId id="289" r:id="rId22"/>
    <p:sldId id="290" r:id="rId23"/>
    <p:sldId id="292" r:id="rId24"/>
    <p:sldId id="261" r:id="rId25"/>
    <p:sldId id="262" r:id="rId26"/>
    <p:sldId id="263" r:id="rId27"/>
    <p:sldId id="265" r:id="rId28"/>
    <p:sldId id="309" r:id="rId29"/>
    <p:sldId id="311" r:id="rId30"/>
    <p:sldId id="299" r:id="rId31"/>
    <p:sldId id="302" r:id="rId32"/>
    <p:sldId id="288" r:id="rId33"/>
    <p:sldId id="319" r:id="rId34"/>
    <p:sldId id="320" r:id="rId35"/>
    <p:sldId id="321" r:id="rId36"/>
    <p:sldId id="322" r:id="rId37"/>
    <p:sldId id="325" r:id="rId38"/>
    <p:sldId id="32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/>
    <p:restoredTop sz="96405"/>
  </p:normalViewPr>
  <p:slideViewPr>
    <p:cSldViewPr snapToGrid="0">
      <p:cViewPr varScale="1">
        <p:scale>
          <a:sx n="127" d="100"/>
          <a:sy n="127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MRVPDAir/Documents/Sam's%20Documents/Data%20Reports/2023%20Data%20Report/2023_MRV%20Annual%20Data%20Report_DRAFT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RVPDAir/Documents/Sams_Documents/Data%20Reports/2025%20Data%20Report/2025_MRV%20Annual%20Data%20Report_DRAF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RVPDAir/Documents/Sams_Documents/Data%20Reports/2025%20Data%20Report/2025_MRV%20Annual%20Data%20Report_DRAF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RVPDAir/Documents/Sams_Documents/Data%20Reports/2025%20Data%20Report/2025_MRV%20Annual%20Data%20Report_DRAF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RVPDAir/Documents/Sams_Documents/Data%20Reports/2025%20Data%20Report/2025_MRV%20Annual%20Data%20Report_DRAF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RVPDAir/Documents/Sams_Documents/Data%20Reports/2025%20Data%20Report/2025_MRV%20Annual%20Data%20Report_DRAF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RVPDAir/Documents/Sams_Documents/Data%20Reports/2025%20Data%20Report/2025_MRV%20Annual%20Data%20Report_DRAF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MRVPDAir/Documents/Sams_Documents/Data%20Reports/2025%20Data%20Report/2025_MRV%20Annual%20Data%20Report_DRAFT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RVPDAir/Documents/Sams_Documents/Data%20Reports/2024%20Data%20Report/2024_MRV%20Annual%20Data%20Report_DRAFT_v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RVPDAir/Documents/Sams_Documents/Data%20Reports/2023%20Data%20Report/Data/Protected%20Lands/MRV%20Conserved%20Land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Distribution of MRV Housing Units by Type, 2020</a:t>
            </a:r>
          </a:p>
        </c:rich>
      </c:tx>
      <c:layout>
        <c:manualLayout>
          <c:xMode val="edge"/>
          <c:yMode val="edge"/>
          <c:x val="0.26398347396098176"/>
          <c:y val="2.8474050304555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B4-B848-8BB5-2424BC8642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B4-B848-8BB5-2424BC86425C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B4-B848-8BB5-2424BC8642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DB4-B848-8BB5-2424BC8642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II_Housing_Stock!$AA$33:$AD$33</c:f>
              <c:strCache>
                <c:ptCount val="4"/>
                <c:pt idx="0">
                  <c:v>Owner Occupied Units</c:v>
                </c:pt>
                <c:pt idx="1">
                  <c:v>Seasonal / Vacation Unit</c:v>
                </c:pt>
                <c:pt idx="2">
                  <c:v>Total Vacant</c:v>
                </c:pt>
                <c:pt idx="3">
                  <c:v>Renter Occupied Units</c:v>
                </c:pt>
              </c:strCache>
            </c:strRef>
          </c:cat>
          <c:val>
            <c:numRef>
              <c:f>II_Housing_Stock!$AA$34:$AD$34</c:f>
              <c:numCache>
                <c:formatCode>0%</c:formatCode>
                <c:ptCount val="4"/>
                <c:pt idx="0">
                  <c:v>0.42834681042228212</c:v>
                </c:pt>
                <c:pt idx="1">
                  <c:v>0.40251572327044027</c:v>
                </c:pt>
                <c:pt idx="2">
                  <c:v>0.06</c:v>
                </c:pt>
                <c:pt idx="3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B4-B848-8BB5-2424BC8642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549411083902163E-2"/>
          <c:y val="0.88951556085032246"/>
          <c:w val="0.94703720508811173"/>
          <c:h val="9.6249415547399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b="1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Average Daily MRV Trail User Count, 2016 - 2025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VII_Recreation_TrailCounts!$B$11</c:f>
              <c:strCache>
                <c:ptCount val="1"/>
                <c:pt idx="0">
                  <c:v>Aug. 24 - 31, 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VII_Recreation_TrailCounts!$A$23:$A$31</c:f>
              <c:strCache>
                <c:ptCount val="9"/>
                <c:pt idx="0">
                  <c:v>BBL Trails</c:v>
                </c:pt>
                <c:pt idx="1">
                  <c:v>Revolution @ Flatbread</c:v>
                </c:pt>
                <c:pt idx="2">
                  <c:v>Hosford HOV</c:v>
                </c:pt>
                <c:pt idx="3">
                  <c:v>Waitsfield Village Sidewalk</c:v>
                </c:pt>
                <c:pt idx="4">
                  <c:v>Chase Brook</c:v>
                </c:pt>
                <c:pt idx="5">
                  <c:v>MRP West Greenway</c:v>
                </c:pt>
                <c:pt idx="6">
                  <c:v>Kingsbury Greenway</c:v>
                </c:pt>
                <c:pt idx="7">
                  <c:v>Mill Brook Trail</c:v>
                </c:pt>
                <c:pt idx="8">
                  <c:v>Waren Path</c:v>
                </c:pt>
              </c:strCache>
            </c:strRef>
          </c:cat>
          <c:val>
            <c:numRef>
              <c:f>VII_Recreation_TrailCounts!$B$23:$B$31</c:f>
              <c:numCache>
                <c:formatCode>0.0</c:formatCode>
                <c:ptCount val="9"/>
                <c:pt idx="0">
                  <c:v>110.3</c:v>
                </c:pt>
                <c:pt idx="1">
                  <c:v>68.599999999999994</c:v>
                </c:pt>
                <c:pt idx="2">
                  <c:v>40.1</c:v>
                </c:pt>
                <c:pt idx="3">
                  <c:v>126.14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66-FA44-A607-70D213CA8F52}"/>
            </c:ext>
          </c:extLst>
        </c:ser>
        <c:ser>
          <c:idx val="1"/>
          <c:order val="1"/>
          <c:tx>
            <c:strRef>
              <c:f>VII_Recreation_TrailCounts!$C$11</c:f>
              <c:strCache>
                <c:ptCount val="1"/>
                <c:pt idx="0">
                  <c:v>Aug. 21 - Oct. 12, 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VII_Recreation_TrailCounts!$A$23:$A$31</c:f>
              <c:strCache>
                <c:ptCount val="9"/>
                <c:pt idx="0">
                  <c:v>BBL Trails</c:v>
                </c:pt>
                <c:pt idx="1">
                  <c:v>Revolution @ Flatbread</c:v>
                </c:pt>
                <c:pt idx="2">
                  <c:v>Hosford HOV</c:v>
                </c:pt>
                <c:pt idx="3">
                  <c:v>Waitsfield Village Sidewalk</c:v>
                </c:pt>
                <c:pt idx="4">
                  <c:v>Chase Brook</c:v>
                </c:pt>
                <c:pt idx="5">
                  <c:v>MRP West Greenway</c:v>
                </c:pt>
                <c:pt idx="6">
                  <c:v>Kingsbury Greenway</c:v>
                </c:pt>
                <c:pt idx="7">
                  <c:v>Mill Brook Trail</c:v>
                </c:pt>
                <c:pt idx="8">
                  <c:v>Waren Path</c:v>
                </c:pt>
              </c:strCache>
            </c:strRef>
          </c:cat>
          <c:val>
            <c:numRef>
              <c:f>VII_Recreation_TrailCounts!$C$23:$C$31</c:f>
              <c:numCache>
                <c:formatCode>0.0</c:formatCode>
                <c:ptCount val="9"/>
                <c:pt idx="0">
                  <c:v>175.14</c:v>
                </c:pt>
                <c:pt idx="1">
                  <c:v>96.4</c:v>
                </c:pt>
                <c:pt idx="2">
                  <c:v>27</c:v>
                </c:pt>
                <c:pt idx="3">
                  <c:v>131.30000000000001</c:v>
                </c:pt>
                <c:pt idx="4">
                  <c:v>42.6</c:v>
                </c:pt>
                <c:pt idx="5">
                  <c:v>56.14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66-FA44-A607-70D213CA8F52}"/>
            </c:ext>
          </c:extLst>
        </c:ser>
        <c:ser>
          <c:idx val="2"/>
          <c:order val="2"/>
          <c:tx>
            <c:strRef>
              <c:f>VII_Recreation_TrailCounts!$D$11</c:f>
              <c:strCache>
                <c:ptCount val="1"/>
                <c:pt idx="0">
                  <c:v>Aug. 10 - Oct. 16, 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VII_Recreation_TrailCounts!$A$23:$A$31</c:f>
              <c:strCache>
                <c:ptCount val="9"/>
                <c:pt idx="0">
                  <c:v>BBL Trails</c:v>
                </c:pt>
                <c:pt idx="1">
                  <c:v>Revolution @ Flatbread</c:v>
                </c:pt>
                <c:pt idx="2">
                  <c:v>Hosford HOV</c:v>
                </c:pt>
                <c:pt idx="3">
                  <c:v>Waitsfield Village Sidewalk</c:v>
                </c:pt>
                <c:pt idx="4">
                  <c:v>Chase Brook</c:v>
                </c:pt>
                <c:pt idx="5">
                  <c:v>MRP West Greenway</c:v>
                </c:pt>
                <c:pt idx="6">
                  <c:v>Kingsbury Greenway</c:v>
                </c:pt>
                <c:pt idx="7">
                  <c:v>Mill Brook Trail</c:v>
                </c:pt>
                <c:pt idx="8">
                  <c:v>Waren Path</c:v>
                </c:pt>
              </c:strCache>
            </c:strRef>
          </c:cat>
          <c:val>
            <c:numRef>
              <c:f>VII_Recreation_TrailCounts!$D$23:$D$31</c:f>
              <c:numCache>
                <c:formatCode>0.0</c:formatCode>
                <c:ptCount val="9"/>
                <c:pt idx="0">
                  <c:v>279</c:v>
                </c:pt>
                <c:pt idx="1">
                  <c:v>128</c:v>
                </c:pt>
                <c:pt idx="2">
                  <c:v>111</c:v>
                </c:pt>
                <c:pt idx="3">
                  <c:v>91</c:v>
                </c:pt>
                <c:pt idx="4">
                  <c:v>133</c:v>
                </c:pt>
                <c:pt idx="5">
                  <c:v>62</c:v>
                </c:pt>
                <c:pt idx="6">
                  <c:v>76</c:v>
                </c:pt>
                <c:pt idx="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66-FA44-A607-70D213CA8F52}"/>
            </c:ext>
          </c:extLst>
        </c:ser>
        <c:ser>
          <c:idx val="3"/>
          <c:order val="3"/>
          <c:tx>
            <c:strRef>
              <c:f>VII_Recreation_TrailCounts!$E$11</c:f>
              <c:strCache>
                <c:ptCount val="1"/>
                <c:pt idx="0">
                  <c:v>Aug. 7 - October 3, 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VII_Recreation_TrailCounts!$A$23:$A$31</c:f>
              <c:strCache>
                <c:ptCount val="9"/>
                <c:pt idx="0">
                  <c:v>BBL Trails</c:v>
                </c:pt>
                <c:pt idx="1">
                  <c:v>Revolution @ Flatbread</c:v>
                </c:pt>
                <c:pt idx="2">
                  <c:v>Hosford HOV</c:v>
                </c:pt>
                <c:pt idx="3">
                  <c:v>Waitsfield Village Sidewalk</c:v>
                </c:pt>
                <c:pt idx="4">
                  <c:v>Chase Brook</c:v>
                </c:pt>
                <c:pt idx="5">
                  <c:v>MRP West Greenway</c:v>
                </c:pt>
                <c:pt idx="6">
                  <c:v>Kingsbury Greenway</c:v>
                </c:pt>
                <c:pt idx="7">
                  <c:v>Mill Brook Trail</c:v>
                </c:pt>
                <c:pt idx="8">
                  <c:v>Waren Path</c:v>
                </c:pt>
              </c:strCache>
            </c:strRef>
          </c:cat>
          <c:val>
            <c:numRef>
              <c:f>VII_Recreation_TrailCounts!$E$23:$E$31</c:f>
              <c:numCache>
                <c:formatCode>0.0</c:formatCode>
                <c:ptCount val="9"/>
                <c:pt idx="0">
                  <c:v>91</c:v>
                </c:pt>
                <c:pt idx="1">
                  <c:v>45</c:v>
                </c:pt>
                <c:pt idx="2">
                  <c:v>95</c:v>
                </c:pt>
                <c:pt idx="3">
                  <c:v>61.6</c:v>
                </c:pt>
                <c:pt idx="4">
                  <c:v>46</c:v>
                </c:pt>
                <c:pt idx="6">
                  <c:v>49</c:v>
                </c:pt>
                <c:pt idx="8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66-FA44-A607-70D213CA8F52}"/>
            </c:ext>
          </c:extLst>
        </c:ser>
        <c:ser>
          <c:idx val="4"/>
          <c:order val="4"/>
          <c:tx>
            <c:strRef>
              <c:f>VII_Recreation_TrailCounts!$F$11</c:f>
              <c:strCache>
                <c:ptCount val="1"/>
                <c:pt idx="0">
                  <c:v>Aug. 5 - October 7, 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VII_Recreation_TrailCounts!$A$23:$A$31</c:f>
              <c:strCache>
                <c:ptCount val="9"/>
                <c:pt idx="0">
                  <c:v>BBL Trails</c:v>
                </c:pt>
                <c:pt idx="1">
                  <c:v>Revolution @ Flatbread</c:v>
                </c:pt>
                <c:pt idx="2">
                  <c:v>Hosford HOV</c:v>
                </c:pt>
                <c:pt idx="3">
                  <c:v>Waitsfield Village Sidewalk</c:v>
                </c:pt>
                <c:pt idx="4">
                  <c:v>Chase Brook</c:v>
                </c:pt>
                <c:pt idx="5">
                  <c:v>MRP West Greenway</c:v>
                </c:pt>
                <c:pt idx="6">
                  <c:v>Kingsbury Greenway</c:v>
                </c:pt>
                <c:pt idx="7">
                  <c:v>Mill Brook Trail</c:v>
                </c:pt>
                <c:pt idx="8">
                  <c:v>Waren Path</c:v>
                </c:pt>
              </c:strCache>
            </c:strRef>
          </c:cat>
          <c:val>
            <c:numRef>
              <c:f>VII_Recreation_TrailCounts!$F$23:$F$31</c:f>
              <c:numCache>
                <c:formatCode>0.0</c:formatCode>
                <c:ptCount val="9"/>
                <c:pt idx="0">
                  <c:v>56</c:v>
                </c:pt>
                <c:pt idx="1">
                  <c:v>59</c:v>
                </c:pt>
                <c:pt idx="2">
                  <c:v>65</c:v>
                </c:pt>
                <c:pt idx="3">
                  <c:v>69</c:v>
                </c:pt>
                <c:pt idx="4">
                  <c:v>51</c:v>
                </c:pt>
                <c:pt idx="5">
                  <c:v>85</c:v>
                </c:pt>
                <c:pt idx="6">
                  <c:v>40</c:v>
                </c:pt>
                <c:pt idx="8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66-FA44-A607-70D213CA8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5533752"/>
        <c:axId val="-2145500744"/>
      </c:barChart>
      <c:catAx>
        <c:axId val="-214553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2145500744"/>
        <c:crosses val="autoZero"/>
        <c:auto val="1"/>
        <c:lblAlgn val="ctr"/>
        <c:lblOffset val="100"/>
        <c:noMultiLvlLbl val="0"/>
      </c:catAx>
      <c:valAx>
        <c:axId val="-214550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2145533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595959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</a:rPr>
              <a:t>Meals, Rooms, Alcohol Tax Receipts by Town, 2008 - 2024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I_Econ_Tax1!$A$44</c:f>
              <c:strCache>
                <c:ptCount val="1"/>
                <c:pt idx="0">
                  <c:v>Waitsfield </c:v>
                </c:pt>
              </c:strCache>
            </c:strRef>
          </c:tx>
          <c:spPr>
            <a:ln w="381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I_Econ_Tax1!$B$43:$R$43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I_Econ_Tax1!$B$44:$R$44</c:f>
              <c:numCache>
                <c:formatCode>_("$"* #,##0_);_("$"* \(#,##0\);_("$"* "-"??_);_(@_)</c:formatCode>
                <c:ptCount val="17"/>
                <c:pt idx="0">
                  <c:v>13796560.987064742</c:v>
                </c:pt>
                <c:pt idx="1">
                  <c:v>13391242.26698425</c:v>
                </c:pt>
                <c:pt idx="2">
                  <c:v>13318621.015514364</c:v>
                </c:pt>
                <c:pt idx="3">
                  <c:v>13295749.383348376</c:v>
                </c:pt>
                <c:pt idx="4">
                  <c:v>13062072.590137374</c:v>
                </c:pt>
                <c:pt idx="5">
                  <c:v>14088792.505844427</c:v>
                </c:pt>
                <c:pt idx="6">
                  <c:v>16032406.504767209</c:v>
                </c:pt>
                <c:pt idx="7">
                  <c:v>17293472.870528653</c:v>
                </c:pt>
                <c:pt idx="8">
                  <c:v>19488317.467190541</c:v>
                </c:pt>
                <c:pt idx="9">
                  <c:v>20449788.003194354</c:v>
                </c:pt>
                <c:pt idx="10">
                  <c:v>21353534.168051869</c:v>
                </c:pt>
                <c:pt idx="11">
                  <c:v>24354134.844670787</c:v>
                </c:pt>
                <c:pt idx="12">
                  <c:v>13345093.717229949</c:v>
                </c:pt>
                <c:pt idx="13">
                  <c:v>17522539.966734327</c:v>
                </c:pt>
                <c:pt idx="14">
                  <c:v>22300974.262076508</c:v>
                </c:pt>
                <c:pt idx="15">
                  <c:v>21999189.463849928</c:v>
                </c:pt>
                <c:pt idx="16">
                  <c:v>22682354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85-EA41-9C89-4EE2F20FABF0}"/>
            </c:ext>
          </c:extLst>
        </c:ser>
        <c:ser>
          <c:idx val="1"/>
          <c:order val="1"/>
          <c:tx>
            <c:strRef>
              <c:f>I_Econ_Tax1!$A$45</c:f>
              <c:strCache>
                <c:ptCount val="1"/>
                <c:pt idx="0">
                  <c:v>Warren</c:v>
                </c:pt>
              </c:strCache>
            </c:strRef>
          </c:tx>
          <c:spPr>
            <a:ln w="38100" cap="rnd">
              <a:solidFill>
                <a:srgbClr val="DCA800"/>
              </a:solidFill>
              <a:round/>
            </a:ln>
            <a:effectLst/>
          </c:spPr>
          <c:marker>
            <c:symbol val="none"/>
          </c:marker>
          <c:cat>
            <c:numRef>
              <c:f>I_Econ_Tax1!$B$43:$R$43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I_Econ_Tax1!$B$45:$R$45</c:f>
              <c:numCache>
                <c:formatCode>_("$"* #,##0_);_("$"* \(#,##0\);_("$"* "-"??_);_(@_)</c:formatCode>
                <c:ptCount val="17"/>
                <c:pt idx="0">
                  <c:v>20104122.18451206</c:v>
                </c:pt>
                <c:pt idx="1">
                  <c:v>17749407.558658879</c:v>
                </c:pt>
                <c:pt idx="2">
                  <c:v>19805489.319092344</c:v>
                </c:pt>
                <c:pt idx="3">
                  <c:v>19104378.154521894</c:v>
                </c:pt>
                <c:pt idx="4">
                  <c:v>13312745</c:v>
                </c:pt>
                <c:pt idx="5">
                  <c:v>15425540</c:v>
                </c:pt>
                <c:pt idx="6">
                  <c:v>15415434.129999999</c:v>
                </c:pt>
                <c:pt idx="7">
                  <c:v>16207625.43</c:v>
                </c:pt>
                <c:pt idx="8">
                  <c:v>19724306.765657336</c:v>
                </c:pt>
                <c:pt idx="9">
                  <c:v>19687772.769908618</c:v>
                </c:pt>
                <c:pt idx="10">
                  <c:v>12917162</c:v>
                </c:pt>
                <c:pt idx="11">
                  <c:v>20026210.201164059</c:v>
                </c:pt>
                <c:pt idx="12">
                  <c:v>12195225.139642442</c:v>
                </c:pt>
                <c:pt idx="13">
                  <c:v>16571231.218264015</c:v>
                </c:pt>
                <c:pt idx="14">
                  <c:v>15642758.426837064</c:v>
                </c:pt>
                <c:pt idx="15">
                  <c:v>19696824.089300364</c:v>
                </c:pt>
                <c:pt idx="16">
                  <c:v>19466918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85-EA41-9C89-4EE2F20FABF0}"/>
            </c:ext>
          </c:extLst>
        </c:ser>
        <c:ser>
          <c:idx val="2"/>
          <c:order val="2"/>
          <c:tx>
            <c:strRef>
              <c:f>I_Econ_Tax1!$A$46</c:f>
              <c:strCache>
                <c:ptCount val="1"/>
                <c:pt idx="0">
                  <c:v>Fayston</c:v>
                </c:pt>
              </c:strCache>
            </c:strRef>
          </c:tx>
          <c:spPr>
            <a:ln w="38100" cap="rnd">
              <a:solidFill>
                <a:srgbClr val="C0504D"/>
              </a:solidFill>
              <a:round/>
            </a:ln>
            <a:effectLst/>
          </c:spPr>
          <c:marker>
            <c:symbol val="none"/>
          </c:marker>
          <c:cat>
            <c:numRef>
              <c:f>I_Econ_Tax1!$B$43:$R$43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I_Econ_Tax1!$B$46:$R$46</c:f>
              <c:numCache>
                <c:formatCode>_("$"* #,##0_);_("$"* \(#,##0\);_("$"* "-"??_);_(@_)</c:formatCode>
                <c:ptCount val="17"/>
                <c:pt idx="0">
                  <c:v>2289693.8173179198</c:v>
                </c:pt>
                <c:pt idx="1">
                  <c:v>863751.97623719915</c:v>
                </c:pt>
                <c:pt idx="2">
                  <c:v>918137.61960689002</c:v>
                </c:pt>
                <c:pt idx="3">
                  <c:v>941351.48848799011</c:v>
                </c:pt>
                <c:pt idx="4">
                  <c:v>820416.5438295427</c:v>
                </c:pt>
                <c:pt idx="5">
                  <c:v>739863.67033401015</c:v>
                </c:pt>
                <c:pt idx="6">
                  <c:v>654342.93625811033</c:v>
                </c:pt>
                <c:pt idx="7">
                  <c:v>2246048.9873931827</c:v>
                </c:pt>
                <c:pt idx="8">
                  <c:v>242729.38970530027</c:v>
                </c:pt>
                <c:pt idx="9">
                  <c:v>241523.38153149479</c:v>
                </c:pt>
                <c:pt idx="10">
                  <c:v>238182.12752332675</c:v>
                </c:pt>
                <c:pt idx="11">
                  <c:v>260047.37977446342</c:v>
                </c:pt>
                <c:pt idx="12">
                  <c:v>119166.45270486959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85-EA41-9C89-4EE2F20FA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1498191"/>
        <c:axId val="323248815"/>
      </c:lineChart>
      <c:catAx>
        <c:axId val="2714981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23248815"/>
        <c:crosses val="autoZero"/>
        <c:auto val="1"/>
        <c:lblAlgn val="ctr"/>
        <c:lblOffset val="100"/>
        <c:noMultiLvlLbl val="0"/>
      </c:catAx>
      <c:valAx>
        <c:axId val="323248815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71498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</a:rPr>
              <a:t>Meals, Rooms, Alcohol Tax Receipts by Region, 2005 - 2024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I_Econ_Tax2!$A$46</c:f>
              <c:strCache>
                <c:ptCount val="1"/>
                <c:pt idx="0">
                  <c:v>Montpelier</c:v>
                </c:pt>
              </c:strCache>
            </c:strRef>
          </c:tx>
          <c:spPr>
            <a:ln w="38100" cap="rnd">
              <a:solidFill>
                <a:srgbClr val="027036"/>
              </a:solidFill>
              <a:round/>
            </a:ln>
            <a:effectLst/>
          </c:spPr>
          <c:marker>
            <c:symbol val="none"/>
          </c:marker>
          <c:cat>
            <c:numRef>
              <c:f>I_Econ_Tax2!$B$44:$U$44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I_Econ_Tax2!$B$46:$U$46</c:f>
              <c:numCache>
                <c:formatCode>_("$"* #,##0_);_("$"* \(#,##0\);_("$"* "-"??_);_(@_)</c:formatCode>
                <c:ptCount val="20"/>
                <c:pt idx="0">
                  <c:v>36927250.638095237</c:v>
                </c:pt>
                <c:pt idx="1">
                  <c:v>37429061.836592264</c:v>
                </c:pt>
                <c:pt idx="2">
                  <c:v>36681464.115056284</c:v>
                </c:pt>
                <c:pt idx="3">
                  <c:v>36056793.668392919</c:v>
                </c:pt>
                <c:pt idx="4">
                  <c:v>35923772.12946485</c:v>
                </c:pt>
                <c:pt idx="5">
                  <c:v>37875125.712610528</c:v>
                </c:pt>
                <c:pt idx="6">
                  <c:v>37837390.057206623</c:v>
                </c:pt>
                <c:pt idx="7">
                  <c:v>38864925.438944407</c:v>
                </c:pt>
                <c:pt idx="8">
                  <c:v>40530868.351820298</c:v>
                </c:pt>
                <c:pt idx="9">
                  <c:v>41316047.238787636</c:v>
                </c:pt>
                <c:pt idx="10">
                  <c:v>42704804.794749402</c:v>
                </c:pt>
                <c:pt idx="11">
                  <c:v>44485800.431167424</c:v>
                </c:pt>
                <c:pt idx="12">
                  <c:v>44172993.244053647</c:v>
                </c:pt>
                <c:pt idx="13" formatCode="_(&quot;$&quot;* #,##0.00_);_(&quot;$&quot;* \(#,##0.00\);_(&quot;$&quot;* &quot;-&quot;??_);_(@_)">
                  <c:v>42275356.35923332</c:v>
                </c:pt>
                <c:pt idx="14" formatCode="_(&quot;$&quot;* #,##0.00_);_(&quot;$&quot;* \(#,##0.00\);_(&quot;$&quot;* &quot;-&quot;??_);_(@_)">
                  <c:v>42129161.410331026</c:v>
                </c:pt>
                <c:pt idx="15" formatCode="_(&quot;$&quot;* #,##0.00_);_(&quot;$&quot;* \(#,##0.00\);_(&quot;$&quot;* &quot;-&quot;??_);_(@_)">
                  <c:v>21208482.128479857</c:v>
                </c:pt>
                <c:pt idx="16" formatCode="_(&quot;$&quot;* #,##0.00_);_(&quot;$&quot;* \(#,##0.00\);_(&quot;$&quot;* &quot;-&quot;??_);_(@_)">
                  <c:v>28902728.180765398</c:v>
                </c:pt>
                <c:pt idx="17" formatCode="_(&quot;$&quot;* #,##0.00_);_(&quot;$&quot;* \(#,##0.00\);_(&quot;$&quot;* &quot;-&quot;??_);_(@_)">
                  <c:v>33891500.641502798</c:v>
                </c:pt>
                <c:pt idx="18" formatCode="_(&quot;$&quot;* #,##0.00_);_(&quot;$&quot;* \(#,##0.00\);_(&quot;$&quot;* &quot;-&quot;??_);_(@_)">
                  <c:v>29780147.193638377</c:v>
                </c:pt>
                <c:pt idx="19" formatCode="_(&quot;$&quot;* #,##0.00_);_(&quot;$&quot;* \(#,##0.00\);_(&quot;$&quot;* &quot;-&quot;??_);_(@_)">
                  <c:v>32800134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87-4D42-8700-BEDEB3D71F73}"/>
            </c:ext>
          </c:extLst>
        </c:ser>
        <c:ser>
          <c:idx val="4"/>
          <c:order val="1"/>
          <c:tx>
            <c:strRef>
              <c:f>I_Econ_Tax2!$A$49</c:f>
              <c:strCache>
                <c:ptCount val="1"/>
                <c:pt idx="0">
                  <c:v>Waterbury</c:v>
                </c:pt>
              </c:strCache>
            </c:strRef>
          </c:tx>
          <c:spPr>
            <a:ln w="38100" cap="rnd">
              <a:solidFill>
                <a:srgbClr val="9BBC59"/>
              </a:solidFill>
              <a:round/>
            </a:ln>
            <a:effectLst/>
          </c:spPr>
          <c:marker>
            <c:symbol val="none"/>
          </c:marker>
          <c:cat>
            <c:numRef>
              <c:f>I_Econ_Tax2!$B$44:$U$44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I_Econ_Tax2!$B$49:$U$49</c:f>
              <c:numCache>
                <c:formatCode>_("$"* #,##0_);_("$"* \(#,##0\);_("$"* "-"??_);_(@_)</c:formatCode>
                <c:ptCount val="20"/>
                <c:pt idx="0">
                  <c:v>20616179.153809525</c:v>
                </c:pt>
                <c:pt idx="1">
                  <c:v>21512189.449151788</c:v>
                </c:pt>
                <c:pt idx="2">
                  <c:v>22804395.419075731</c:v>
                </c:pt>
                <c:pt idx="3">
                  <c:v>24616584.118089393</c:v>
                </c:pt>
                <c:pt idx="4">
                  <c:v>25824973.999780923</c:v>
                </c:pt>
                <c:pt idx="5">
                  <c:v>26506637.062892102</c:v>
                </c:pt>
                <c:pt idx="6">
                  <c:v>25948803.013990462</c:v>
                </c:pt>
                <c:pt idx="7">
                  <c:v>27690204.660644446</c:v>
                </c:pt>
                <c:pt idx="8">
                  <c:v>29932286.600540016</c:v>
                </c:pt>
                <c:pt idx="9">
                  <c:v>28696160.919463586</c:v>
                </c:pt>
                <c:pt idx="10">
                  <c:v>30717090.423615184</c:v>
                </c:pt>
                <c:pt idx="11">
                  <c:v>36720003.814404495</c:v>
                </c:pt>
                <c:pt idx="12">
                  <c:v>38111837.78331022</c:v>
                </c:pt>
                <c:pt idx="13" formatCode="_(&quot;$&quot;* #,##0.00_);_(&quot;$&quot;* \(#,##0.00\);_(&quot;$&quot;* &quot;-&quot;??_);_(@_)">
                  <c:v>37765473.764984652</c:v>
                </c:pt>
                <c:pt idx="14" formatCode="_(&quot;$&quot;* #,##0.00_);_(&quot;$&quot;* \(#,##0.00\);_(&quot;$&quot;* &quot;-&quot;??_);_(@_)">
                  <c:v>36122907.304110587</c:v>
                </c:pt>
                <c:pt idx="15" formatCode="_(&quot;$&quot;* #,##0.00_);_(&quot;$&quot;* \(#,##0.00\);_(&quot;$&quot;* &quot;-&quot;??_);_(@_)">
                  <c:v>19345215.938051321</c:v>
                </c:pt>
                <c:pt idx="16" formatCode="_(&quot;$&quot;* #,##0.00_);_(&quot;$&quot;* \(#,##0.00\);_(&quot;$&quot;* &quot;-&quot;??_);_(@_)">
                  <c:v>31932727.528198697</c:v>
                </c:pt>
                <c:pt idx="17" formatCode="_(&quot;$&quot;* #,##0.00_);_(&quot;$&quot;* \(#,##0.00\);_(&quot;$&quot;* &quot;-&quot;??_);_(@_)">
                  <c:v>36399954.702827565</c:v>
                </c:pt>
                <c:pt idx="18" formatCode="_(&quot;$&quot;* #,##0.00_);_(&quot;$&quot;* \(#,##0.00\);_(&quot;$&quot;* &quot;-&quot;??_);_(@_)">
                  <c:v>41550172.289203882</c:v>
                </c:pt>
                <c:pt idx="19" formatCode="_(&quot;$&quot;* #,##0.00_);_(&quot;$&quot;* \(#,##0.00\);_(&quot;$&quot;* &quot;-&quot;??_);_(@_)">
                  <c:v>41187919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87-4D42-8700-BEDEB3D71F73}"/>
            </c:ext>
          </c:extLst>
        </c:ser>
        <c:ser>
          <c:idx val="5"/>
          <c:order val="2"/>
          <c:tx>
            <c:strRef>
              <c:f>I_Econ_Tax2!$A$50</c:f>
              <c:strCache>
                <c:ptCount val="1"/>
                <c:pt idx="0">
                  <c:v>Warren &amp; Waitsfield </c:v>
                </c:pt>
              </c:strCache>
            </c:strRef>
          </c:tx>
          <c:spPr>
            <a:ln w="44450" cap="rnd">
              <a:solidFill>
                <a:srgbClr val="FFC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I_Econ_Tax2!$B$44:$U$44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I_Econ_Tax2!$B$50:$U$50</c:f>
              <c:numCache>
                <c:formatCode>_("$"* #,##0_);_("$"* \(#,##0\);_("$"* "-"??_);_(@_)</c:formatCode>
                <c:ptCount val="20"/>
                <c:pt idx="0">
                  <c:v>30175330.219999999</c:v>
                </c:pt>
                <c:pt idx="1">
                  <c:v>29132879.372886911</c:v>
                </c:pt>
                <c:pt idx="2">
                  <c:v>32590173.872601788</c:v>
                </c:pt>
                <c:pt idx="3">
                  <c:v>33900683.171576798</c:v>
                </c:pt>
                <c:pt idx="4">
                  <c:v>31140649.82564313</c:v>
                </c:pt>
                <c:pt idx="5">
                  <c:v>33124110.334606707</c:v>
                </c:pt>
                <c:pt idx="6">
                  <c:v>32400127.537870269</c:v>
                </c:pt>
                <c:pt idx="7">
                  <c:v>31250969.801323213</c:v>
                </c:pt>
                <c:pt idx="8">
                  <c:v>34860103.164292127</c:v>
                </c:pt>
                <c:pt idx="9">
                  <c:v>36400065.177872188</c:v>
                </c:pt>
                <c:pt idx="10">
                  <c:v>38744058.891259745</c:v>
                </c:pt>
                <c:pt idx="11" formatCode="_-* #,##0_-;\-* #,##0_-;_-* &quot;-&quot;??_-;_-@_-">
                  <c:v>39212623.696978129</c:v>
                </c:pt>
                <c:pt idx="12" formatCode="_-* #,##0_-;\-* #,##0_-;_-* &quot;-&quot;??_-;_-@_-">
                  <c:v>40137560.376384668</c:v>
                </c:pt>
                <c:pt idx="13" formatCode="_-* #,##0_-;\-* #,##0_-;_-* &quot;-&quot;??_-;_-@_-">
                  <c:v>40388332.894797839</c:v>
                </c:pt>
                <c:pt idx="14" formatCode="_(&quot;$&quot;* #,##0.00_);_(&quot;$&quot;* \(#,##0.00\);_(&quot;$&quot;* &quot;-&quot;??_);_(@_)">
                  <c:v>44380345.045834847</c:v>
                </c:pt>
                <c:pt idx="15" formatCode="_(&quot;$&quot;* #,##0.00_);_(&quot;$&quot;* \(#,##0.00\);_(&quot;$&quot;* &quot;-&quot;??_);_(@_)">
                  <c:v>25485777.106328558</c:v>
                </c:pt>
                <c:pt idx="16" formatCode="_(&quot;$&quot;* #,##0.00_);_(&quot;$&quot;* \(#,##0.00\);_(&quot;$&quot;* &quot;-&quot;??_);_(@_)">
                  <c:v>34093771.184998341</c:v>
                </c:pt>
                <c:pt idx="17" formatCode="_(&quot;$&quot;* #,##0.00_);_(&quot;$&quot;* \(#,##0.00\);_(&quot;$&quot;* &quot;-&quot;??_);_(@_)">
                  <c:v>37825510.45367071</c:v>
                </c:pt>
                <c:pt idx="18" formatCode="_(&quot;$&quot;* #,##0.00_);_(&quot;$&quot;* \(#,##0.00\);_(&quot;$&quot;* &quot;-&quot;??_);_(@_)">
                  <c:v>42717689.963984482</c:v>
                </c:pt>
                <c:pt idx="19" formatCode="_(&quot;$&quot;* #,##0.00_);_(&quot;$&quot;* \(#,##0.00\);_(&quot;$&quot;* &quot;-&quot;??_);_(@_)">
                  <c:v>42149272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87-4D42-8700-BEDEB3D71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5082447"/>
        <c:axId val="405088015"/>
      </c:lineChart>
      <c:catAx>
        <c:axId val="4050824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05088015"/>
        <c:crosses val="autoZero"/>
        <c:auto val="1"/>
        <c:lblAlgn val="ctr"/>
        <c:lblOffset val="100"/>
        <c:tickLblSkip val="1"/>
        <c:noMultiLvlLbl val="0"/>
      </c:catAx>
      <c:valAx>
        <c:axId val="40508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05082447"/>
        <c:crosses val="autoZero"/>
        <c:crossBetween val="between"/>
        <c:majorUnit val="1000000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  <a:latin typeface="Century Gothic" panose="020B0502020202020204" pitchFamily="34" charset="0"/>
              </a:rPr>
              <a:t>Comparative</a:t>
            </a:r>
            <a:r>
              <a:rPr lang="en-US" sz="1600" b="1" baseline="0">
                <a:solidFill>
                  <a:schemeClr val="tx1"/>
                </a:solidFill>
                <a:latin typeface="Century Gothic" panose="020B0502020202020204" pitchFamily="34" charset="0"/>
              </a:rPr>
              <a:t> Employment by Region, Indexed to 1990</a:t>
            </a:r>
            <a:endParaRPr lang="en-US" sz="1600" b="1">
              <a:solidFill>
                <a:schemeClr val="tx1"/>
              </a:solidFill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'III_Employ_#Ind&amp;Jobs'!$AI$175</c:f>
              <c:strCache>
                <c:ptCount val="1"/>
                <c:pt idx="0">
                  <c:v>MRV Comparaitve Employment</c:v>
                </c:pt>
              </c:strCache>
            </c:strRef>
          </c:tx>
          <c:spPr>
            <a:ln w="38100" cap="rnd">
              <a:solidFill>
                <a:srgbClr val="FFC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'III_Employ_#Ind&amp;Jobs'!$AJ$303:$BR$303</c:f>
              <c:numCache>
                <c:formatCode>0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'III_Employ_#Ind&amp;Jobs'!$AJ$304:$BR$304</c:f>
              <c:numCache>
                <c:formatCode>General</c:formatCode>
                <c:ptCount val="35"/>
                <c:pt idx="0">
                  <c:v>1</c:v>
                </c:pt>
                <c:pt idx="1">
                  <c:v>0.96836461126005358</c:v>
                </c:pt>
                <c:pt idx="2">
                  <c:v>0.93726541554959786</c:v>
                </c:pt>
                <c:pt idx="3">
                  <c:v>0.98069705093833781</c:v>
                </c:pt>
                <c:pt idx="4">
                  <c:v>1.0879356568364611</c:v>
                </c:pt>
                <c:pt idx="5">
                  <c:v>1.0879356568364611</c:v>
                </c:pt>
                <c:pt idx="6">
                  <c:v>1.1088471849865951</c:v>
                </c:pt>
                <c:pt idx="7">
                  <c:v>1.1233243967828419</c:v>
                </c:pt>
                <c:pt idx="8">
                  <c:v>1.1769436997319034</c:v>
                </c:pt>
                <c:pt idx="9">
                  <c:v>1.1887399463806971</c:v>
                </c:pt>
                <c:pt idx="10">
                  <c:v>1.2016085790884719</c:v>
                </c:pt>
                <c:pt idx="11">
                  <c:v>1.2182305630026811</c:v>
                </c:pt>
                <c:pt idx="12">
                  <c:v>1.2734584450402144</c:v>
                </c:pt>
                <c:pt idx="13">
                  <c:v>1.2654155495978552</c:v>
                </c:pt>
                <c:pt idx="14">
                  <c:v>1.3050938337801608</c:v>
                </c:pt>
                <c:pt idx="15">
                  <c:v>1.3597855227882039</c:v>
                </c:pt>
                <c:pt idx="16">
                  <c:v>1.3319034852546916</c:v>
                </c:pt>
                <c:pt idx="17">
                  <c:v>1.3249329758713138</c:v>
                </c:pt>
                <c:pt idx="18">
                  <c:v>1.3528150134048258</c:v>
                </c:pt>
                <c:pt idx="19">
                  <c:v>1.3024128686327077</c:v>
                </c:pt>
                <c:pt idx="20">
                  <c:v>1.3399463806970509</c:v>
                </c:pt>
                <c:pt idx="21">
                  <c:v>1.3683646112600536</c:v>
                </c:pt>
                <c:pt idx="22">
                  <c:v>1.3195710455764076</c:v>
                </c:pt>
                <c:pt idx="23">
                  <c:v>1.377479892761394</c:v>
                </c:pt>
                <c:pt idx="24">
                  <c:v>1.4</c:v>
                </c:pt>
                <c:pt idx="25">
                  <c:v>1.4412868632707774</c:v>
                </c:pt>
                <c:pt idx="26">
                  <c:v>1.406970509383378</c:v>
                </c:pt>
                <c:pt idx="27">
                  <c:v>1.4316353887399464</c:v>
                </c:pt>
                <c:pt idx="28">
                  <c:v>1.4396782841823057</c:v>
                </c:pt>
                <c:pt idx="29">
                  <c:v>1.4831099195710455</c:v>
                </c:pt>
                <c:pt idx="30">
                  <c:v>1.2386058981233243</c:v>
                </c:pt>
                <c:pt idx="31">
                  <c:v>1.3619302949061662</c:v>
                </c:pt>
                <c:pt idx="32">
                  <c:v>1.4450402144772119</c:v>
                </c:pt>
                <c:pt idx="33">
                  <c:v>1.4686327077747989</c:v>
                </c:pt>
                <c:pt idx="34">
                  <c:v>1.3528150134048258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AC-6F47-B0A0-097ED6AEEF3C}"/>
            </c:ext>
          </c:extLst>
        </c:ser>
        <c:ser>
          <c:idx val="1"/>
          <c:order val="1"/>
          <c:tx>
            <c:strRef>
              <c:f>'III_Employ_#Ind&amp;Jobs'!$AI$305</c:f>
              <c:strCache>
                <c:ptCount val="1"/>
                <c:pt idx="0">
                  <c:v>Washington County</c:v>
                </c:pt>
              </c:strCache>
            </c:strRef>
          </c:tx>
          <c:spPr>
            <a:ln w="38100" cap="rnd">
              <a:solidFill>
                <a:srgbClr val="604A7B"/>
              </a:solidFill>
              <a:round/>
            </a:ln>
            <a:effectLst/>
          </c:spPr>
          <c:marker>
            <c:symbol val="none"/>
          </c:marker>
          <c:cat>
            <c:numRef>
              <c:f>'III_Employ_#Ind&amp;Jobs'!$AJ$303:$BR$303</c:f>
              <c:numCache>
                <c:formatCode>0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'III_Employ_#Ind&amp;Jobs'!$AJ$305:$BR$305</c:f>
              <c:numCache>
                <c:formatCode>General</c:formatCode>
                <c:ptCount val="35"/>
                <c:pt idx="0">
                  <c:v>1</c:v>
                </c:pt>
                <c:pt idx="1">
                  <c:v>0.96930372766708328</c:v>
                </c:pt>
                <c:pt idx="2">
                  <c:v>0.96720829350783033</c:v>
                </c:pt>
                <c:pt idx="3">
                  <c:v>1.0004043820307331</c:v>
                </c:pt>
                <c:pt idx="4">
                  <c:v>1.0361002867436218</c:v>
                </c:pt>
                <c:pt idx="5">
                  <c:v>1.0474597456069408</c:v>
                </c:pt>
                <c:pt idx="6">
                  <c:v>1.0541136681126388</c:v>
                </c:pt>
                <c:pt idx="7">
                  <c:v>1.065326078964782</c:v>
                </c:pt>
                <c:pt idx="8">
                  <c:v>1.0860966105433425</c:v>
                </c:pt>
                <c:pt idx="9">
                  <c:v>1.1459083890890376</c:v>
                </c:pt>
                <c:pt idx="10">
                  <c:v>1.1792882876259099</c:v>
                </c:pt>
                <c:pt idx="11">
                  <c:v>1.1916770825674583</c:v>
                </c:pt>
                <c:pt idx="12">
                  <c:v>1.1814572457907506</c:v>
                </c:pt>
                <c:pt idx="13">
                  <c:v>1.1737004632012351</c:v>
                </c:pt>
                <c:pt idx="14">
                  <c:v>1.187192118226601</c:v>
                </c:pt>
                <c:pt idx="15">
                  <c:v>1.2000220572016764</c:v>
                </c:pt>
                <c:pt idx="16">
                  <c:v>1.1965664289390485</c:v>
                </c:pt>
                <c:pt idx="17">
                  <c:v>1.197669289022866</c:v>
                </c:pt>
                <c:pt idx="18">
                  <c:v>1.2065289316961989</c:v>
                </c:pt>
                <c:pt idx="19">
                  <c:v>1.1719726490699214</c:v>
                </c:pt>
                <c:pt idx="20">
                  <c:v>1.1671935887067126</c:v>
                </c:pt>
                <c:pt idx="21">
                  <c:v>1.1680758767737667</c:v>
                </c:pt>
                <c:pt idx="22">
                  <c:v>1.1513491655025365</c:v>
                </c:pt>
                <c:pt idx="23">
                  <c:v>1.1618998603043893</c:v>
                </c:pt>
                <c:pt idx="24">
                  <c:v>1.192596132637306</c:v>
                </c:pt>
                <c:pt idx="25">
                  <c:v>1.2098742739504449</c:v>
                </c:pt>
                <c:pt idx="26">
                  <c:v>1.2115653260789647</c:v>
                </c:pt>
                <c:pt idx="27">
                  <c:v>1.2230718329534593</c:v>
                </c:pt>
                <c:pt idx="28">
                  <c:v>1.228255275347401</c:v>
                </c:pt>
                <c:pt idx="29">
                  <c:v>1.2386956841408721</c:v>
                </c:pt>
                <c:pt idx="30">
                  <c:v>1.1498419233879862</c:v>
                </c:pt>
                <c:pt idx="31">
                  <c:v>1.1624880523490919</c:v>
                </c:pt>
                <c:pt idx="32">
                  <c:v>1.1981471950591869</c:v>
                </c:pt>
                <c:pt idx="33">
                  <c:v>1.2130358061907214</c:v>
                </c:pt>
                <c:pt idx="34">
                  <c:v>1.2309389015513565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AC-6F47-B0A0-097ED6AEEF3C}"/>
            </c:ext>
          </c:extLst>
        </c:ser>
        <c:ser>
          <c:idx val="2"/>
          <c:order val="2"/>
          <c:tx>
            <c:strRef>
              <c:f>'III_Employ_#Ind&amp;Jobs'!$AI$177</c:f>
              <c:strCache>
                <c:ptCount val="1"/>
                <c:pt idx="0">
                  <c:v>VT</c:v>
                </c:pt>
              </c:strCache>
            </c:strRef>
          </c:tx>
          <c:spPr>
            <a:ln w="38100" cap="rnd">
              <a:solidFill>
                <a:srgbClr val="8EB4E3"/>
              </a:solidFill>
              <a:round/>
            </a:ln>
            <a:effectLst/>
          </c:spPr>
          <c:marker>
            <c:symbol val="none"/>
          </c:marker>
          <c:cat>
            <c:numRef>
              <c:f>'III_Employ_#Ind&amp;Jobs'!$AJ$303:$BR$303</c:f>
              <c:numCache>
                <c:formatCode>0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'III_Employ_#Ind&amp;Jobs'!$AJ$306:$BR$306</c:f>
              <c:numCache>
                <c:formatCode>General</c:formatCode>
                <c:ptCount val="35"/>
                <c:pt idx="0">
                  <c:v>1</c:v>
                </c:pt>
                <c:pt idx="1">
                  <c:v>0.96692336424830527</c:v>
                </c:pt>
                <c:pt idx="2">
                  <c:v>0.97787473475907782</c:v>
                </c:pt>
                <c:pt idx="3">
                  <c:v>1.002884867558353</c:v>
                </c:pt>
                <c:pt idx="4">
                  <c:v>1.0306566848659688</c:v>
                </c:pt>
                <c:pt idx="5">
                  <c:v>1.0571013041508714</c:v>
                </c:pt>
                <c:pt idx="6">
                  <c:v>1.0743509047993707</c:v>
                </c:pt>
                <c:pt idx="7">
                  <c:v>1.0901898608428899</c:v>
                </c:pt>
                <c:pt idx="8">
                  <c:v>1.1137893490371853</c:v>
                </c:pt>
                <c:pt idx="9">
                  <c:v>1.1452129477306503</c:v>
                </c:pt>
                <c:pt idx="10">
                  <c:v>1.1780591119694188</c:v>
                </c:pt>
                <c:pt idx="11">
                  <c:v>1.1848143114862233</c:v>
                </c:pt>
                <c:pt idx="12">
                  <c:v>1.1739861240254632</c:v>
                </c:pt>
                <c:pt idx="13">
                  <c:v>1.1693965620008107</c:v>
                </c:pt>
                <c:pt idx="14">
                  <c:v>1.1860977993944162</c:v>
                </c:pt>
                <c:pt idx="15">
                  <c:v>1.195833233992164</c:v>
                </c:pt>
                <c:pt idx="16">
                  <c:v>1.2038917896510344</c:v>
                </c:pt>
                <c:pt idx="17">
                  <c:v>1.2057554299883175</c:v>
                </c:pt>
                <c:pt idx="18">
                  <c:v>1.2026162490363907</c:v>
                </c:pt>
                <c:pt idx="19">
                  <c:v>1.1617751074871452</c:v>
                </c:pt>
                <c:pt idx="20">
                  <c:v>1.1646281858713015</c:v>
                </c:pt>
                <c:pt idx="21">
                  <c:v>1.1743715677625985</c:v>
                </c:pt>
                <c:pt idx="22">
                  <c:v>1.1902264183932163</c:v>
                </c:pt>
                <c:pt idx="23">
                  <c:v>1.1985074982714636</c:v>
                </c:pt>
                <c:pt idx="24">
                  <c:v>1.2101820724952117</c:v>
                </c:pt>
                <c:pt idx="25">
                  <c:v>1.2202910298897711</c:v>
                </c:pt>
                <c:pt idx="26">
                  <c:v>1.2241255990272513</c:v>
                </c:pt>
                <c:pt idx="27">
                  <c:v>1.2296092315761866</c:v>
                </c:pt>
                <c:pt idx="28">
                  <c:v>1.2329788840410398</c:v>
                </c:pt>
                <c:pt idx="29">
                  <c:v>1.2346557629799171</c:v>
                </c:pt>
                <c:pt idx="30">
                  <c:v>1.126751384815901</c:v>
                </c:pt>
                <c:pt idx="31">
                  <c:v>1.1596531801095138</c:v>
                </c:pt>
                <c:pt idx="32">
                  <c:v>1.1963299398389879</c:v>
                </c:pt>
                <c:pt idx="33">
                  <c:v>1.2197943240429472</c:v>
                </c:pt>
                <c:pt idx="34">
                  <c:v>1.2284290584841333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AAC-6F47-B0A0-097ED6AEE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1447600"/>
        <c:axId val="410673008"/>
      </c:lineChart>
      <c:catAx>
        <c:axId val="37144760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10673008"/>
        <c:crosses val="autoZero"/>
        <c:auto val="1"/>
        <c:lblAlgn val="ctr"/>
        <c:lblOffset val="100"/>
        <c:tickLblSkip val="2"/>
        <c:noMultiLvlLbl val="0"/>
      </c:catAx>
      <c:valAx>
        <c:axId val="41067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7144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</a:rPr>
              <a:t>Waitsfield Average Annual Wage by Industry and </a:t>
            </a:r>
            <a:br>
              <a:rPr lang="en-US"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</a:rPr>
              <a:t>2022 Washington Co. Housing Wage, 2019 - 2024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5"/>
          <c:order val="2"/>
          <c:tx>
            <c:v>2019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III_Employ_Wages!$E$91:$E$103</c:f>
              <c:numCache>
                <c:formatCode>_-"$"* #,##0_-;\-"$"* #,##0_-;_-"$"* "-"??_-;_-@_-</c:formatCode>
                <c:ptCount val="13"/>
                <c:pt idx="0">
                  <c:v>29107.92251727901</c:v>
                </c:pt>
                <c:pt idx="1">
                  <c:v>66296.81193161149</c:v>
                </c:pt>
                <c:pt idx="2">
                  <c:v>70461.221535103672</c:v>
                </c:pt>
                <c:pt idx="3">
                  <c:v>58187.624226991633</c:v>
                </c:pt>
                <c:pt idx="4">
                  <c:v>41837.96071298654</c:v>
                </c:pt>
                <c:pt idx="5">
                  <c:v>52296.837395416514</c:v>
                </c:pt>
                <c:pt idx="6">
                  <c:v>27748.415787559112</c:v>
                </c:pt>
                <c:pt idx="7">
                  <c:v>105536.00436522371</c:v>
                </c:pt>
                <c:pt idx="8">
                  <c:v>33564.356129501633</c:v>
                </c:pt>
                <c:pt idx="9">
                  <c:v>92976.518006547834</c:v>
                </c:pt>
                <c:pt idx="10">
                  <c:v>37172.938523099307</c:v>
                </c:pt>
                <c:pt idx="11">
                  <c:v>109604.70862131684</c:v>
                </c:pt>
                <c:pt idx="12">
                  <c:v>32415.891960712986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20-F34A-B78A-189E1B0791F1}"/>
            </c:ext>
          </c:extLst>
        </c:ser>
        <c:ser>
          <c:idx val="6"/>
          <c:order val="3"/>
          <c:tx>
            <c:v>2020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III_Employ_Wages!$F$91:$F$103</c:f>
              <c:numCache>
                <c:formatCode>_-"$"* #,##0_-;\-"$"* #,##0_-;_-"$"* "-"??_-;_-@_-</c:formatCode>
                <c:ptCount val="13"/>
                <c:pt idx="0">
                  <c:v>35235.182890217191</c:v>
                </c:pt>
                <c:pt idx="1">
                  <c:v>68596.553639528458</c:v>
                </c:pt>
                <c:pt idx="2">
                  <c:v>72929.592710510769</c:v>
                </c:pt>
                <c:pt idx="3">
                  <c:v>56294.358794641652</c:v>
                </c:pt>
                <c:pt idx="4">
                  <c:v>42594.683096931738</c:v>
                </c:pt>
                <c:pt idx="5">
                  <c:v>46551.990108612081</c:v>
                </c:pt>
                <c:pt idx="6">
                  <c:v>34481.294693811316</c:v>
                </c:pt>
                <c:pt idx="7">
                  <c:v>108418.09173103153</c:v>
                </c:pt>
                <c:pt idx="8">
                  <c:v>32659.600225647289</c:v>
                </c:pt>
                <c:pt idx="9">
                  <c:v>101291.30299330399</c:v>
                </c:pt>
                <c:pt idx="10">
                  <c:v>45665.989672000032</c:v>
                </c:pt>
                <c:pt idx="11">
                  <c:v>136716.77599097413</c:v>
                </c:pt>
                <c:pt idx="12">
                  <c:v>40204.542384210872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20-F34A-B78A-189E1B0791F1}"/>
            </c:ext>
          </c:extLst>
        </c:ser>
        <c:ser>
          <c:idx val="7"/>
          <c:order val="4"/>
          <c:tx>
            <c:v>2021</c:v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III_Employ_Wages!$G$91:$G$103</c:f>
              <c:numCache>
                <c:formatCode>_-"$"* #,##0_-;\-"$"* #,##0_-;_-"$"* "-"??_-;_-@_-</c:formatCode>
                <c:ptCount val="13"/>
                <c:pt idx="0">
                  <c:v>35159.053101819394</c:v>
                </c:pt>
                <c:pt idx="1">
                  <c:v>68748.329903679376</c:v>
                </c:pt>
                <c:pt idx="2">
                  <c:v>64473.120555781083</c:v>
                </c:pt>
                <c:pt idx="3">
                  <c:v>47713.790545078795</c:v>
                </c:pt>
                <c:pt idx="4">
                  <c:v>68433.448521976607</c:v>
                </c:pt>
                <c:pt idx="5">
                  <c:v>45604.54834852567</c:v>
                </c:pt>
                <c:pt idx="6">
                  <c:v>34661.262682215747</c:v>
                </c:pt>
                <c:pt idx="7">
                  <c:v>109907.49403993062</c:v>
                </c:pt>
                <c:pt idx="8">
                  <c:v>45139.17218880319</c:v>
                </c:pt>
                <c:pt idx="9">
                  <c:v>111818.7777207809</c:v>
                </c:pt>
                <c:pt idx="10">
                  <c:v>44523.301251061006</c:v>
                </c:pt>
                <c:pt idx="11">
                  <c:v>105704.05912462635</c:v>
                </c:pt>
                <c:pt idx="12">
                  <c:v>40444.892766726945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20-F34A-B78A-189E1B0791F1}"/>
            </c:ext>
          </c:extLst>
        </c:ser>
        <c:ser>
          <c:idx val="8"/>
          <c:order val="5"/>
          <c:tx>
            <c:v>2022</c:v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III_Employ_Wages!$H$91:$H$103</c:f>
              <c:numCache>
                <c:formatCode>_-"$"* #,##0_-;\-"$"* #,##0_-;_-"$"* "-"??_-;_-@_-</c:formatCode>
                <c:ptCount val="13"/>
                <c:pt idx="0">
                  <c:v>30730.599613879829</c:v>
                </c:pt>
                <c:pt idx="1">
                  <c:v>62071.094978729234</c:v>
                </c:pt>
                <c:pt idx="2">
                  <c:v>61973.55453349508</c:v>
                </c:pt>
                <c:pt idx="3">
                  <c:v>45583.544115084325</c:v>
                </c:pt>
                <c:pt idx="4">
                  <c:v>73306.468022073794</c:v>
                </c:pt>
                <c:pt idx="5">
                  <c:v>43917.853434931923</c:v>
                </c:pt>
                <c:pt idx="6">
                  <c:v>33849.750115323513</c:v>
                </c:pt>
                <c:pt idx="7">
                  <c:v>111454.42896584718</c:v>
                </c:pt>
                <c:pt idx="8">
                  <c:v>48373.629597990817</c:v>
                </c:pt>
                <c:pt idx="9">
                  <c:v>92182.151984418524</c:v>
                </c:pt>
                <c:pt idx="10">
                  <c:v>40913.393347115212</c:v>
                </c:pt>
                <c:pt idx="11">
                  <c:v>80912.47900428834</c:v>
                </c:pt>
                <c:pt idx="12">
                  <c:v>38951.865712186715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20-F34A-B78A-189E1B0791F1}"/>
            </c:ext>
          </c:extLst>
        </c:ser>
        <c:ser>
          <c:idx val="0"/>
          <c:order val="6"/>
          <c:tx>
            <c:v>2023</c:v>
          </c:tx>
          <c:spPr>
            <a:solidFill>
              <a:srgbClr val="4FF0BD"/>
            </a:solidFill>
            <a:ln>
              <a:noFill/>
            </a:ln>
            <a:effectLst/>
          </c:spPr>
          <c:invertIfNegative val="0"/>
          <c:val>
            <c:numRef>
              <c:f>III_Employ_Wages!$I$91:$I$103</c:f>
              <c:numCache>
                <c:formatCode>_-"$"* #,##0_-;\-"$"* #,##0_-;_-"$"* "-"??_-;_-@_-</c:formatCode>
                <c:ptCount val="13"/>
                <c:pt idx="0">
                  <c:v>30456.562070481981</c:v>
                </c:pt>
                <c:pt idx="1">
                  <c:v>64788.141029596132</c:v>
                </c:pt>
                <c:pt idx="2">
                  <c:v>60554.860092811992</c:v>
                </c:pt>
                <c:pt idx="3">
                  <c:v>49436.320667406188</c:v>
                </c:pt>
                <c:pt idx="4">
                  <c:v>73101.30823886946</c:v>
                </c:pt>
                <c:pt idx="5">
                  <c:v>42190.73914185007</c:v>
                </c:pt>
                <c:pt idx="6">
                  <c:v>32844.989058161744</c:v>
                </c:pt>
                <c:pt idx="7">
                  <c:v>107265.07961221128</c:v>
                </c:pt>
                <c:pt idx="8">
                  <c:v>52542.305245781128</c:v>
                </c:pt>
                <c:pt idx="9">
                  <c:v>80758.687520922089</c:v>
                </c:pt>
                <c:pt idx="10">
                  <c:v>41058.295311484668</c:v>
                </c:pt>
                <c:pt idx="11">
                  <c:v>106585.61331399203</c:v>
                </c:pt>
                <c:pt idx="12">
                  <c:v>43828.664718314947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20-F34A-B78A-189E1B0791F1}"/>
            </c:ext>
          </c:extLst>
        </c:ser>
        <c:ser>
          <c:idx val="1"/>
          <c:order val="7"/>
          <c:tx>
            <c:strRef>
              <c:f>III_Employ_Wages!$J$90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III_Employ_Wages!$J$91:$J$103</c:f>
              <c:numCache>
                <c:formatCode>_-"$"* #,##0_-;\-"$"* #,##0_-;_-"$"* "-"??_-;_-@_-</c:formatCode>
                <c:ptCount val="13"/>
                <c:pt idx="0">
                  <c:v>32351</c:v>
                </c:pt>
                <c:pt idx="1">
                  <c:v>71454</c:v>
                </c:pt>
                <c:pt idx="2">
                  <c:v>65700</c:v>
                </c:pt>
                <c:pt idx="3">
                  <c:v>65137</c:v>
                </c:pt>
                <c:pt idx="4">
                  <c:v>72702</c:v>
                </c:pt>
                <c:pt idx="5">
                  <c:v>40877</c:v>
                </c:pt>
                <c:pt idx="6">
                  <c:v>33719</c:v>
                </c:pt>
                <c:pt idx="7">
                  <c:v>107893</c:v>
                </c:pt>
                <c:pt idx="8">
                  <c:v>53327</c:v>
                </c:pt>
                <c:pt idx="9">
                  <c:v>94195</c:v>
                </c:pt>
                <c:pt idx="10">
                  <c:v>42739</c:v>
                </c:pt>
                <c:pt idx="11">
                  <c:v>99812</c:v>
                </c:pt>
                <c:pt idx="12">
                  <c:v>43279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E20-F34A-B78A-189E1B079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6554976"/>
        <c:axId val="1919830960"/>
      </c:barChart>
      <c:lineChart>
        <c:grouping val="standard"/>
        <c:varyColors val="0"/>
        <c:ser>
          <c:idx val="3"/>
          <c:order val="0"/>
          <c:tx>
            <c:v>1 bdrm Housing Wage</c:v>
          </c:tx>
          <c:spPr>
            <a:ln w="25400" cap="flat" cmpd="sng" algn="ctr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III_Employ_Wages!$A$91:$A$103</c:f>
              <c:strCache>
                <c:ptCount val="13"/>
                <c:pt idx="0">
                  <c:v>Agriculture</c:v>
                </c:pt>
                <c:pt idx="1">
                  <c:v>Construction</c:v>
                </c:pt>
                <c:pt idx="2">
                  <c:v>Education Services </c:v>
                </c:pt>
                <c:pt idx="3">
                  <c:v>Financial Activities</c:v>
                </c:pt>
                <c:pt idx="4">
                  <c:v>Public Administration</c:v>
                </c:pt>
                <c:pt idx="5">
                  <c:v>Education &amp; Health Services</c:v>
                </c:pt>
                <c:pt idx="6">
                  <c:v>Leisure, Hospitality</c:v>
                </c:pt>
                <c:pt idx="7">
                  <c:v>Information</c:v>
                </c:pt>
                <c:pt idx="8">
                  <c:v>Manufacturing</c:v>
                </c:pt>
                <c:pt idx="9">
                  <c:v>Professional, Business Services</c:v>
                </c:pt>
                <c:pt idx="10">
                  <c:v>Retail Trade</c:v>
                </c:pt>
                <c:pt idx="11">
                  <c:v>Wholesale Trade</c:v>
                </c:pt>
                <c:pt idx="12">
                  <c:v>Other Services </c:v>
                </c:pt>
              </c:strCache>
            </c:strRef>
          </c:cat>
          <c:val>
            <c:numRef>
              <c:f>III_Employ_Wages!$O$91:$O$103</c:f>
              <c:numCache>
                <c:formatCode>_-"$"* #,##0_-;\-"$"* #,##0_-;_-"$"* "-"??_-;_-@_-</c:formatCode>
                <c:ptCount val="13"/>
                <c:pt idx="0">
                  <c:v>44240</c:v>
                </c:pt>
                <c:pt idx="1">
                  <c:v>44240</c:v>
                </c:pt>
                <c:pt idx="2">
                  <c:v>44240</c:v>
                </c:pt>
                <c:pt idx="3">
                  <c:v>44240</c:v>
                </c:pt>
                <c:pt idx="4">
                  <c:v>44240</c:v>
                </c:pt>
                <c:pt idx="5">
                  <c:v>44240</c:v>
                </c:pt>
                <c:pt idx="6">
                  <c:v>44240</c:v>
                </c:pt>
                <c:pt idx="7">
                  <c:v>44240</c:v>
                </c:pt>
                <c:pt idx="8">
                  <c:v>44240</c:v>
                </c:pt>
                <c:pt idx="9">
                  <c:v>44240</c:v>
                </c:pt>
                <c:pt idx="10">
                  <c:v>44240</c:v>
                </c:pt>
                <c:pt idx="11">
                  <c:v>44240</c:v>
                </c:pt>
                <c:pt idx="12">
                  <c:v>44240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E20-F34A-B78A-189E1B0791F1}"/>
            </c:ext>
          </c:extLst>
        </c:ser>
        <c:ser>
          <c:idx val="4"/>
          <c:order val="1"/>
          <c:tx>
            <c:v>3 bdrm Housing Wage</c:v>
          </c:tx>
          <c:spPr>
            <a:ln w="25400" cap="flat" cmpd="sng" algn="ctr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III_Employ_Wages!$P$91:$P$103</c:f>
              <c:numCache>
                <c:formatCode>_-"$"* #,##0_-;\-"$"* #,##0_-;_-"$"* "-"??_-;_-@_-</c:formatCode>
                <c:ptCount val="13"/>
                <c:pt idx="0">
                  <c:v>73280</c:v>
                </c:pt>
                <c:pt idx="1">
                  <c:v>73280</c:v>
                </c:pt>
                <c:pt idx="2">
                  <c:v>73280</c:v>
                </c:pt>
                <c:pt idx="3">
                  <c:v>73280</c:v>
                </c:pt>
                <c:pt idx="4">
                  <c:v>73280</c:v>
                </c:pt>
                <c:pt idx="5">
                  <c:v>73280</c:v>
                </c:pt>
                <c:pt idx="6">
                  <c:v>73280</c:v>
                </c:pt>
                <c:pt idx="7">
                  <c:v>73280</c:v>
                </c:pt>
                <c:pt idx="8">
                  <c:v>73280</c:v>
                </c:pt>
                <c:pt idx="9">
                  <c:v>73280</c:v>
                </c:pt>
                <c:pt idx="10">
                  <c:v>73280</c:v>
                </c:pt>
                <c:pt idx="11">
                  <c:v>73280</c:v>
                </c:pt>
                <c:pt idx="12">
                  <c:v>73280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E20-F34A-B78A-189E1B079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6554976"/>
        <c:axId val="1919830960"/>
      </c:lineChart>
      <c:catAx>
        <c:axId val="184655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19830960"/>
        <c:crosses val="autoZero"/>
        <c:auto val="1"/>
        <c:lblAlgn val="ctr"/>
        <c:lblOffset val="100"/>
        <c:noMultiLvlLbl val="0"/>
      </c:catAx>
      <c:valAx>
        <c:axId val="191983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4655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4152046783625741E-2"/>
          <c:y val="0.12064056939501781"/>
          <c:w val="0.9"/>
          <c:h val="0.142168693165248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38100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</a:rPr>
              <a:t>Number of Calls to MRV Ambulance &amp; Fire Departments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'V_Town Infra_Calls'!$A$51</c:f>
              <c:strCache>
                <c:ptCount val="1"/>
                <c:pt idx="0">
                  <c:v>MRV Ambulance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'V_Town Infra_Calls'!$B$50:$P$50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'V_Town Infra_Calls'!$B$51:$P$51</c:f>
              <c:numCache>
                <c:formatCode>General</c:formatCode>
                <c:ptCount val="15"/>
                <c:pt idx="0">
                  <c:v>446</c:v>
                </c:pt>
                <c:pt idx="1">
                  <c:v>412</c:v>
                </c:pt>
                <c:pt idx="2">
                  <c:v>473</c:v>
                </c:pt>
                <c:pt idx="3">
                  <c:v>423</c:v>
                </c:pt>
                <c:pt idx="4">
                  <c:v>440</c:v>
                </c:pt>
                <c:pt idx="5">
                  <c:v>506</c:v>
                </c:pt>
                <c:pt idx="6">
                  <c:v>502</c:v>
                </c:pt>
                <c:pt idx="7">
                  <c:v>438</c:v>
                </c:pt>
                <c:pt idx="8">
                  <c:v>507</c:v>
                </c:pt>
                <c:pt idx="9">
                  <c:v>457</c:v>
                </c:pt>
                <c:pt idx="10">
                  <c:v>482</c:v>
                </c:pt>
                <c:pt idx="11">
                  <c:v>531</c:v>
                </c:pt>
                <c:pt idx="12">
                  <c:v>568</c:v>
                </c:pt>
                <c:pt idx="13">
                  <c:v>614</c:v>
                </c:pt>
                <c:pt idx="14">
                  <c:v>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3-6C42-BEE5-1DD8B17EEACC}"/>
            </c:ext>
          </c:extLst>
        </c:ser>
        <c:ser>
          <c:idx val="1"/>
          <c:order val="1"/>
          <c:tx>
            <c:strRef>
              <c:f>'V_Town Infra_Calls'!$A$52</c:f>
              <c:strCache>
                <c:ptCount val="1"/>
                <c:pt idx="0">
                  <c:v>MRV Fire Departments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'V_Town Infra_Calls'!$B$50:$P$50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'V_Town Infra_Calls'!$B$52:$P$52</c:f>
              <c:numCache>
                <c:formatCode>General</c:formatCode>
                <c:ptCount val="15"/>
                <c:pt idx="0">
                  <c:v>144</c:v>
                </c:pt>
                <c:pt idx="1">
                  <c:v>146</c:v>
                </c:pt>
                <c:pt idx="2">
                  <c:v>154</c:v>
                </c:pt>
                <c:pt idx="3">
                  <c:v>170</c:v>
                </c:pt>
                <c:pt idx="4">
                  <c:v>212</c:v>
                </c:pt>
                <c:pt idx="5">
                  <c:v>157</c:v>
                </c:pt>
                <c:pt idx="6">
                  <c:v>160</c:v>
                </c:pt>
                <c:pt idx="7">
                  <c:v>177</c:v>
                </c:pt>
                <c:pt idx="8">
                  <c:v>215</c:v>
                </c:pt>
                <c:pt idx="9">
                  <c:v>159</c:v>
                </c:pt>
                <c:pt idx="10">
                  <c:v>221</c:v>
                </c:pt>
                <c:pt idx="11">
                  <c:v>190</c:v>
                </c:pt>
                <c:pt idx="12">
                  <c:v>225</c:v>
                </c:pt>
                <c:pt idx="13">
                  <c:v>253</c:v>
                </c:pt>
                <c:pt idx="14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D3-6C42-BEE5-1DD8B17EE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3195055"/>
        <c:axId val="1283293119"/>
      </c:areaChart>
      <c:catAx>
        <c:axId val="12831950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83293119"/>
        <c:crosses val="autoZero"/>
        <c:auto val="1"/>
        <c:lblAlgn val="ctr"/>
        <c:lblOffset val="100"/>
        <c:noMultiLvlLbl val="0"/>
      </c:catAx>
      <c:valAx>
        <c:axId val="1283293119"/>
        <c:scaling>
          <c:orientation val="minMax"/>
          <c:max val="9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8319505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b="1" i="0" u="none" strike="noStrike" kern="1200" baseline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MRV Bus Ridership, 2003 - 2025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1128324020555776E-2"/>
          <c:y val="0.16313725490196099"/>
          <c:w val="0.81429694761696181"/>
          <c:h val="0.72177798363439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'IV_Traffic&amp;Transit2'!$A$17</c:f>
              <c:strCache>
                <c:ptCount val="1"/>
                <c:pt idx="0">
                  <c:v>MRV Bus Ridership</c:v>
                </c:pt>
              </c:strCache>
            </c:strRef>
          </c:tx>
          <c:spPr>
            <a:gradFill flip="none" rotWithShape="1">
              <a:gsLst>
                <a:gs pos="0">
                  <a:srgbClr val="F9CC2C"/>
                </a:gs>
                <a:gs pos="50000">
                  <a:srgbClr val="FACA27"/>
                </a:gs>
                <a:gs pos="100000">
                  <a:srgbClr val="C7BF9A"/>
                </a:gs>
              </a:gsLst>
              <a:lin ang="5400000" scaled="1"/>
              <a:tileRect/>
            </a:gradFill>
          </c:spPr>
          <c:invertIfNegative val="0"/>
          <c:cat>
            <c:strRef>
              <c:f>'IV_Traffic&amp;Transit2'!$B$16:$X$16</c:f>
              <c:strCache>
                <c:ptCount val="23"/>
                <c:pt idx="0">
                  <c:v>FY03</c:v>
                </c:pt>
                <c:pt idx="1">
                  <c:v>FY04</c:v>
                </c:pt>
                <c:pt idx="2">
                  <c:v>FY05</c:v>
                </c:pt>
                <c:pt idx="3">
                  <c:v>FY06</c:v>
                </c:pt>
                <c:pt idx="4">
                  <c:v>FY07</c:v>
                </c:pt>
                <c:pt idx="5">
                  <c:v>FY08</c:v>
                </c:pt>
                <c:pt idx="6">
                  <c:v>FY09</c:v>
                </c:pt>
                <c:pt idx="7">
                  <c:v>FY10</c:v>
                </c:pt>
                <c:pt idx="8">
                  <c:v>FY11</c:v>
                </c:pt>
                <c:pt idx="9">
                  <c:v>FY12</c:v>
                </c:pt>
                <c:pt idx="10">
                  <c:v>FY13</c:v>
                </c:pt>
                <c:pt idx="11">
                  <c:v>FY14</c:v>
                </c:pt>
                <c:pt idx="12">
                  <c:v>FY15</c:v>
                </c:pt>
                <c:pt idx="13">
                  <c:v>FY16</c:v>
                </c:pt>
                <c:pt idx="14">
                  <c:v>FY17</c:v>
                </c:pt>
                <c:pt idx="15">
                  <c:v>FY18</c:v>
                </c:pt>
                <c:pt idx="16">
                  <c:v>FY19</c:v>
                </c:pt>
                <c:pt idx="17">
                  <c:v>FY20</c:v>
                </c:pt>
                <c:pt idx="18">
                  <c:v>FY21</c:v>
                </c:pt>
                <c:pt idx="19">
                  <c:v>FY22</c:v>
                </c:pt>
                <c:pt idx="20">
                  <c:v>FY23</c:v>
                </c:pt>
                <c:pt idx="21">
                  <c:v>FY24</c:v>
                </c:pt>
                <c:pt idx="22">
                  <c:v>FY25</c:v>
                </c:pt>
              </c:strCache>
            </c:strRef>
          </c:cat>
          <c:val>
            <c:numRef>
              <c:f>'IV_Traffic&amp;Transit2'!$B$17:$X$17</c:f>
              <c:numCache>
                <c:formatCode>#,##0</c:formatCode>
                <c:ptCount val="23"/>
                <c:pt idx="0">
                  <c:v>49938</c:v>
                </c:pt>
                <c:pt idx="1">
                  <c:v>66187</c:v>
                </c:pt>
                <c:pt idx="2" formatCode="#,##0_);\(#,##0\)">
                  <c:v>58056</c:v>
                </c:pt>
                <c:pt idx="3" formatCode="#,##0_);\(#,##0\)">
                  <c:v>46248</c:v>
                </c:pt>
                <c:pt idx="4" formatCode="#,##0_);\(#,##0\)">
                  <c:v>49163</c:v>
                </c:pt>
                <c:pt idx="5" formatCode="#,##0_);\(#,##0\)">
                  <c:v>64845</c:v>
                </c:pt>
                <c:pt idx="6" formatCode="#,##0_);\(#,##0\)">
                  <c:v>54414</c:v>
                </c:pt>
                <c:pt idx="7" formatCode="#,##0_);\(#,##0\)">
                  <c:v>55260</c:v>
                </c:pt>
                <c:pt idx="8" formatCode="#,##0_);\(#,##0\)">
                  <c:v>59511</c:v>
                </c:pt>
                <c:pt idx="9" formatCode="#,##0_);\(#,##0\)">
                  <c:v>48240</c:v>
                </c:pt>
                <c:pt idx="10" formatCode="#,##0_);\(#,##0\)">
                  <c:v>63667</c:v>
                </c:pt>
                <c:pt idx="11" formatCode="#,##0_);\(#,##0\)">
                  <c:v>59261</c:v>
                </c:pt>
                <c:pt idx="12" formatCode="#,##0_);\(#,##0\)">
                  <c:v>58880</c:v>
                </c:pt>
                <c:pt idx="13" formatCode="#,##0_);\(#,##0\)">
                  <c:v>41811</c:v>
                </c:pt>
                <c:pt idx="14" formatCode="#,##0_);\(#,##0\)">
                  <c:v>54109</c:v>
                </c:pt>
                <c:pt idx="15" formatCode="#,##0_);\(#,##0\)">
                  <c:v>53446</c:v>
                </c:pt>
                <c:pt idx="16">
                  <c:v>49278</c:v>
                </c:pt>
                <c:pt idx="17">
                  <c:v>48341</c:v>
                </c:pt>
                <c:pt idx="18">
                  <c:v>13935</c:v>
                </c:pt>
                <c:pt idx="19">
                  <c:v>28831</c:v>
                </c:pt>
                <c:pt idx="20" formatCode="General">
                  <c:v>47299</c:v>
                </c:pt>
                <c:pt idx="21" formatCode="General">
                  <c:v>47590</c:v>
                </c:pt>
                <c:pt idx="22" formatCode="General">
                  <c:v>59564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77-8944-B5E8-8192903B0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6255752"/>
        <c:axId val="2146258792"/>
      </c:barChart>
      <c:lineChart>
        <c:grouping val="standard"/>
        <c:varyColors val="0"/>
        <c:ser>
          <c:idx val="1"/>
          <c:order val="1"/>
          <c:tx>
            <c:v>Sugarbush Skier Visits</c:v>
          </c:tx>
          <c:spPr>
            <a:ln>
              <a:solidFill>
                <a:srgbClr val="05B0F0"/>
              </a:solidFill>
              <a:prstDash val="sysDot"/>
            </a:ln>
          </c:spPr>
          <c:marker>
            <c:symbol val="none"/>
          </c:marker>
          <c:cat>
            <c:strRef>
              <c:f>'IV_Traffic&amp;Transit2'!$B$16:$X$16</c:f>
              <c:strCache>
                <c:ptCount val="23"/>
                <c:pt idx="0">
                  <c:v>FY03</c:v>
                </c:pt>
                <c:pt idx="1">
                  <c:v>FY04</c:v>
                </c:pt>
                <c:pt idx="2">
                  <c:v>FY05</c:v>
                </c:pt>
                <c:pt idx="3">
                  <c:v>FY06</c:v>
                </c:pt>
                <c:pt idx="4">
                  <c:v>FY07</c:v>
                </c:pt>
                <c:pt idx="5">
                  <c:v>FY08</c:v>
                </c:pt>
                <c:pt idx="6">
                  <c:v>FY09</c:v>
                </c:pt>
                <c:pt idx="7">
                  <c:v>FY10</c:v>
                </c:pt>
                <c:pt idx="8">
                  <c:v>FY11</c:v>
                </c:pt>
                <c:pt idx="9">
                  <c:v>FY12</c:v>
                </c:pt>
                <c:pt idx="10">
                  <c:v>FY13</c:v>
                </c:pt>
                <c:pt idx="11">
                  <c:v>FY14</c:v>
                </c:pt>
                <c:pt idx="12">
                  <c:v>FY15</c:v>
                </c:pt>
                <c:pt idx="13">
                  <c:v>FY16</c:v>
                </c:pt>
                <c:pt idx="14">
                  <c:v>FY17</c:v>
                </c:pt>
                <c:pt idx="15">
                  <c:v>FY18</c:v>
                </c:pt>
                <c:pt idx="16">
                  <c:v>FY19</c:v>
                </c:pt>
                <c:pt idx="17">
                  <c:v>FY20</c:v>
                </c:pt>
                <c:pt idx="18">
                  <c:v>FY21</c:v>
                </c:pt>
                <c:pt idx="19">
                  <c:v>FY22</c:v>
                </c:pt>
                <c:pt idx="20">
                  <c:v>FY23</c:v>
                </c:pt>
                <c:pt idx="21">
                  <c:v>FY24</c:v>
                </c:pt>
                <c:pt idx="22">
                  <c:v>FY25</c:v>
                </c:pt>
              </c:strCache>
            </c:strRef>
          </c:cat>
          <c:val>
            <c:numRef>
              <c:f>'IV_Traffic&amp;Transit2'!$C$63:$Y$63</c:f>
              <c:numCache>
                <c:formatCode>#,##0</c:formatCode>
                <c:ptCount val="23"/>
                <c:pt idx="0">
                  <c:v>296935</c:v>
                </c:pt>
                <c:pt idx="1">
                  <c:v>264852</c:v>
                </c:pt>
                <c:pt idx="2">
                  <c:v>295931</c:v>
                </c:pt>
                <c:pt idx="3">
                  <c:v>262032</c:v>
                </c:pt>
                <c:pt idx="4">
                  <c:v>270303</c:v>
                </c:pt>
                <c:pt idx="5">
                  <c:v>315208</c:v>
                </c:pt>
                <c:pt idx="6">
                  <c:v>296860</c:v>
                </c:pt>
                <c:pt idx="7">
                  <c:v>291765</c:v>
                </c:pt>
                <c:pt idx="8">
                  <c:v>312280</c:v>
                </c:pt>
                <c:pt idx="9">
                  <c:v>265639</c:v>
                </c:pt>
                <c:pt idx="10">
                  <c:v>382298</c:v>
                </c:pt>
                <c:pt idx="11">
                  <c:v>370624</c:v>
                </c:pt>
                <c:pt idx="12">
                  <c:v>380005</c:v>
                </c:pt>
                <c:pt idx="13">
                  <c:v>264894</c:v>
                </c:pt>
                <c:pt idx="14">
                  <c:v>351839</c:v>
                </c:pt>
                <c:pt idx="15">
                  <c:v>382460</c:v>
                </c:pt>
                <c:pt idx="16">
                  <c:v>415585</c:v>
                </c:pt>
                <c:pt idx="17">
                  <c:v>354492</c:v>
                </c:pt>
                <c:pt idx="18">
                  <c:v>343737</c:v>
                </c:pt>
                <c:pt idx="19">
                  <c:v>381030</c:v>
                </c:pt>
                <c:pt idx="20">
                  <c:v>403316</c:v>
                </c:pt>
                <c:pt idx="21">
                  <c:v>424221</c:v>
                </c:pt>
                <c:pt idx="22">
                  <c:v>396136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B77-8944-B5E8-8192903B0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4696031"/>
        <c:axId val="1294697039"/>
      </c:lineChart>
      <c:catAx>
        <c:axId val="2146255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100000"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146258792"/>
        <c:crosses val="autoZero"/>
        <c:auto val="1"/>
        <c:lblAlgn val="ctr"/>
        <c:lblOffset val="100"/>
        <c:tickLblSkip val="2"/>
        <c:noMultiLvlLbl val="0"/>
      </c:catAx>
      <c:valAx>
        <c:axId val="214625879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Annual</a:t>
                </a:r>
                <a:r>
                  <a:rPr lang="en-US" baseline="0"/>
                  <a:t> Bus Passengers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4.660864760326012E-3"/>
              <c:y val="0.34872757675208471"/>
            </c:manualLayout>
          </c:layout>
          <c:overlay val="0"/>
        </c:title>
        <c:numFmt formatCode="#,##0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2146255752"/>
        <c:crosses val="autoZero"/>
        <c:crossBetween val="between"/>
      </c:valAx>
      <c:valAx>
        <c:axId val="1294697039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Annual</a:t>
                </a:r>
                <a:r>
                  <a:rPr lang="en-US" baseline="0">
                    <a:solidFill>
                      <a:sysClr val="windowText" lastClr="000000"/>
                    </a:solidFill>
                  </a:rPr>
                  <a:t> Sugarbush Skier Visits</a:t>
                </a:r>
                <a:endParaRPr lang="en-US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7724892941013952"/>
              <c:y val="0.3308295906895804"/>
            </c:manualLayout>
          </c:layout>
          <c:overlay val="0"/>
        </c:title>
        <c:numFmt formatCode="#,##0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1294696031"/>
        <c:crosses val="max"/>
        <c:crossBetween val="between"/>
      </c:valAx>
      <c:catAx>
        <c:axId val="12946960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94697039"/>
        <c:crosses val="autoZero"/>
        <c:auto val="1"/>
        <c:lblAlgn val="ctr"/>
        <c:lblOffset val="100"/>
        <c:noMultiLvlLbl val="0"/>
      </c:catAx>
      <c:spPr>
        <a:ln>
          <a:noFill/>
        </a:ln>
      </c:spPr>
    </c:plotArea>
    <c:legend>
      <c:legendPos val="t"/>
      <c:overlay val="0"/>
    </c:legend>
    <c:plotVisOnly val="1"/>
    <c:dispBlanksAs val="gap"/>
    <c:showDLblsOverMax val="0"/>
  </c:chart>
  <c:spPr>
    <a:ln w="38100">
      <a:noFill/>
    </a:ln>
  </c:spPr>
  <c:txPr>
    <a:bodyPr/>
    <a:lstStyle/>
    <a:p>
      <a:pPr>
        <a:defRPr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  <a:latin typeface="Century Gothic" panose="020B0502020202020204" pitchFamily="34" charset="0"/>
              </a:rPr>
              <a:t>MRV Electrical</a:t>
            </a:r>
            <a:r>
              <a:rPr lang="en-US" sz="1800" b="1" baseline="0">
                <a:solidFill>
                  <a:schemeClr val="tx1"/>
                </a:solidFill>
                <a:latin typeface="Century Gothic" panose="020B0502020202020204" pitchFamily="34" charset="0"/>
              </a:rPr>
              <a:t> Usage, 2023</a:t>
            </a:r>
            <a:endParaRPr lang="en-US" sz="1800" b="1">
              <a:solidFill>
                <a:schemeClr val="tx1"/>
              </a:solidFill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VI_Enviro!$A$16</c:f>
              <c:strCache>
                <c:ptCount val="1"/>
                <c:pt idx="0">
                  <c:v>Warren</c:v>
                </c:pt>
              </c:strCache>
            </c:strRef>
          </c:tx>
          <c:spPr>
            <a:solidFill>
              <a:srgbClr val="DCA800"/>
            </a:solidFill>
            <a:ln>
              <a:noFill/>
            </a:ln>
            <a:effectLst/>
          </c:spPr>
          <c:invertIfNegative val="0"/>
          <c:cat>
            <c:strRef>
              <c:f>VI_Enviro!$K$15:$M$15</c:f>
              <c:strCache>
                <c:ptCount val="3"/>
                <c:pt idx="0">
                  <c:v>Combined</c:v>
                </c:pt>
                <c:pt idx="1">
                  <c:v>Residential </c:v>
                </c:pt>
                <c:pt idx="2">
                  <c:v>Commcerial &amp; Industrial</c:v>
                </c:pt>
              </c:strCache>
            </c:strRef>
          </c:cat>
          <c:val>
            <c:numRef>
              <c:f>VI_Enviro!$Q$16:$S$16</c:f>
              <c:numCache>
                <c:formatCode>#,##0</c:formatCode>
                <c:ptCount val="3"/>
                <c:pt idx="0">
                  <c:v>31392559</c:v>
                </c:pt>
                <c:pt idx="1">
                  <c:v>15260731</c:v>
                </c:pt>
                <c:pt idx="2">
                  <c:v>16131828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71-0A48-8765-33ED692F7EBC}"/>
            </c:ext>
          </c:extLst>
        </c:ser>
        <c:ser>
          <c:idx val="1"/>
          <c:order val="1"/>
          <c:tx>
            <c:strRef>
              <c:f>VI_Enviro!$A$17</c:f>
              <c:strCache>
                <c:ptCount val="1"/>
                <c:pt idx="0">
                  <c:v>Waitsfield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VI_Enviro!$K$15:$M$15</c:f>
              <c:strCache>
                <c:ptCount val="3"/>
                <c:pt idx="0">
                  <c:v>Combined</c:v>
                </c:pt>
                <c:pt idx="1">
                  <c:v>Residential </c:v>
                </c:pt>
                <c:pt idx="2">
                  <c:v>Commcerial &amp; Industrial</c:v>
                </c:pt>
              </c:strCache>
            </c:strRef>
          </c:cat>
          <c:val>
            <c:numRef>
              <c:f>VI_Enviro!$Q$17:$S$17</c:f>
              <c:numCache>
                <c:formatCode>#,##0</c:formatCode>
                <c:ptCount val="3"/>
                <c:pt idx="0">
                  <c:v>16777687</c:v>
                </c:pt>
                <c:pt idx="1">
                  <c:v>8356870</c:v>
                </c:pt>
                <c:pt idx="2">
                  <c:v>8420817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71-0A48-8765-33ED692F7EBC}"/>
            </c:ext>
          </c:extLst>
        </c:ser>
        <c:ser>
          <c:idx val="2"/>
          <c:order val="2"/>
          <c:tx>
            <c:strRef>
              <c:f>VI_Enviro!$A$18</c:f>
              <c:strCache>
                <c:ptCount val="1"/>
                <c:pt idx="0">
                  <c:v>Fayston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VI_Enviro!$K$15:$M$15</c:f>
              <c:strCache>
                <c:ptCount val="3"/>
                <c:pt idx="0">
                  <c:v>Combined</c:v>
                </c:pt>
                <c:pt idx="1">
                  <c:v>Residential </c:v>
                </c:pt>
                <c:pt idx="2">
                  <c:v>Commcerial &amp; Industrial</c:v>
                </c:pt>
              </c:strCache>
            </c:strRef>
          </c:cat>
          <c:val>
            <c:numRef>
              <c:f>VI_Enviro!$Q$18:$S$18</c:f>
              <c:numCache>
                <c:formatCode>#,##0</c:formatCode>
                <c:ptCount val="3"/>
                <c:pt idx="0">
                  <c:v>8660597</c:v>
                </c:pt>
                <c:pt idx="1">
                  <c:v>6504356</c:v>
                </c:pt>
                <c:pt idx="2">
                  <c:v>2156241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71-0A48-8765-33ED692F7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4475087"/>
        <c:axId val="364709007"/>
      </c:barChart>
      <c:catAx>
        <c:axId val="364475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64709007"/>
        <c:crosses val="autoZero"/>
        <c:auto val="1"/>
        <c:lblAlgn val="ctr"/>
        <c:lblOffset val="100"/>
        <c:noMultiLvlLbl val="0"/>
      </c:catAx>
      <c:valAx>
        <c:axId val="364709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latin typeface="Century Gothic" panose="020B0502020202020204" pitchFamily="34" charset="0"/>
                  </a:rPr>
                  <a:t>kWh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64475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spc="0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MRV Land Conservation by Type,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9BBB59"/>
            </a:solidFill>
          </c:spPr>
          <c:dPt>
            <c:idx val="0"/>
            <c:bubble3D val="0"/>
            <c:spPr>
              <a:solidFill>
                <a:srgbClr val="4E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A0-AE40-ACA4-024FA1A5929F}"/>
              </c:ext>
            </c:extLst>
          </c:dPt>
          <c:dPt>
            <c:idx val="1"/>
            <c:bubble3D val="0"/>
            <c:spPr>
              <a:solidFill>
                <a:srgbClr val="C050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A0-AE40-ACA4-024FA1A5929F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A0-AE40-ACA4-024FA1A592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MRV_CAT_TOTALS!$GE$40:$GG$40</c:f>
              <c:strCache>
                <c:ptCount val="3"/>
                <c:pt idx="0">
                  <c:v>State/Federal</c:v>
                </c:pt>
                <c:pt idx="1">
                  <c:v>Municipally Conserved/Open Space</c:v>
                </c:pt>
                <c:pt idx="2">
                  <c:v>Privately-owned Conserved</c:v>
                </c:pt>
              </c:strCache>
            </c:strRef>
          </c:cat>
          <c:val>
            <c:numRef>
              <c:f>MRV_CAT_TOTALS!$GE$41:$GG$41</c:f>
              <c:numCache>
                <c:formatCode>0%</c:formatCode>
                <c:ptCount val="3"/>
                <c:pt idx="0">
                  <c:v>0.66624409522487149</c:v>
                </c:pt>
                <c:pt idx="1">
                  <c:v>6.2726295985008604E-2</c:v>
                </c:pt>
                <c:pt idx="2">
                  <c:v>0.27102960879011972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A0-AE40-ACA4-024FA1A592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45CB8-CD2C-B442-8E35-56DF29474C41}" type="datetimeFigureOut">
              <a:rPr lang="en-US" smtClean="0"/>
              <a:t>4/7/26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38A53-D9A2-7344-A909-8DE20DB5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5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c86f3388bd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c86f3388bd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c86f3388bd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c86f3388bd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c86f3388bd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c86f3388bd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c86f3388bd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c86f3388bd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c86f3388bd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c86f3388bd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Not enough businesses in Fayston to report on. 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c86f3388bd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c86f3388bd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c86f3388bd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c86f3388bd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c86f3388bd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c86f3388bd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Indexed Employment Values = y </a:t>
            </a:r>
            <a:r>
              <a:rPr lang="en-US" dirty="0" err="1"/>
              <a:t>axsis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c86f3388b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c86f3388b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c86f3388b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c86f3388b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c86f3388b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c86f3388b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200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c86f3388b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c86f3388b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c86f3388b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c86f3388b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c86f3388bd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c86f3388bd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make a crime slide…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c86f3388bd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c86f3388bd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245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c86f3388bd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c86f3388bd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073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c86f3388bd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c86f3388bd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c86f3388bd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c86f3388bd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c86f3388bd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c86f3388bd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Condense here…CVRPC, collaboration, bi-yearly data collection on trails in MRV. 2 week counts, same methodology. Weather fluctuation. </a:t>
            </a: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ce3b6d45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ce3b6d45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d07afb03e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d07afb03e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Created this work plan prior to </a:t>
            </a:r>
            <a:r>
              <a:rPr lang="en-US" dirty="0" err="1"/>
              <a:t>Franni</a:t>
            </a:r>
            <a:r>
              <a:rPr lang="en-US" dirty="0"/>
              <a:t> joining. 5 weeks in, revisited the workplan to clarify strategy – details, responsibility (who), and timing. </a:t>
            </a:r>
          </a:p>
          <a:p>
            <a:endParaRPr lang="en-US" dirty="0"/>
          </a:p>
          <a:p>
            <a:r>
              <a:rPr lang="en-US" dirty="0"/>
              <a:t>Some items require additional discussions before all details come into focus, so heads up that some are still evolving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C9EDC-71B1-C242-A091-8AD88A5032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56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d07afb03e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d07afb03e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d07afb03e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d07afb03e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ce3b6d45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ce3b6d45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6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458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c86f3388b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c86f3388b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c86f3388b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c86f3388b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c86f3388b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c86f3388b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c86f3388b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c86f3388bd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c86f3388bd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c86f3388bd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c86f3388b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c86f3388b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500D-4259-90B9-E1A1-2B144C9E0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4A6EE-A543-A02D-F858-CBE835D01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3FF2E-3140-7D57-EECC-6180002C5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4E2C5-1679-FF07-893B-3A4BD0C8E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DC92A-1E42-D596-5243-19D70C06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8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FD68D-C4D4-EF78-0A08-45B319C3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E3744-E4A3-4745-447B-7A2F05505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CFD62-3FE8-9504-1405-7B656324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0E1CE-A452-85FC-443F-0E7F82AE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D6D2A-CED2-0C9E-923C-E03A962D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6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D6FC72-8843-ABBA-0295-D390F9F85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FA8B5-6DCD-41DE-E4D0-FC1FC8864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4E02E-28AE-A9F1-5342-B5BC08B7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7F4BA-88DA-21EC-9F45-9DEE51651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DECF6-B31F-8CC1-ADFB-F293A9D5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73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3697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C723CF1-AD34-863A-3512-E540A8936CEE}"/>
              </a:ext>
            </a:extLst>
          </p:cNvPr>
          <p:cNvSpPr txBox="1">
            <a:spLocks/>
          </p:cNvSpPr>
          <p:nvPr userDrawn="1"/>
        </p:nvSpPr>
        <p:spPr>
          <a:xfrm>
            <a:off x="0" y="-1"/>
            <a:ext cx="12192000" cy="914399"/>
          </a:xfrm>
          <a:prstGeom prst="rect">
            <a:avLst/>
          </a:prstGeom>
          <a:solidFill>
            <a:srgbClr val="005574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75648-DC2A-496D-E5CF-D6291D377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0F6AD-0EEC-5832-FE71-4D28B6DA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9298-EA3B-3B40-B53F-0F6E875AD0DD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580BF-1F93-29DE-6787-3E43011C6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4786F-0A02-1386-87C4-BFD7E8ED0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04F7-26EA-DF4A-ACFE-DBB82BC711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9E52B-0862-CE78-4B6F-A91FB5F09C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6041" y="-106060"/>
            <a:ext cx="3097924" cy="11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5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AFEC3-0039-8132-6010-621FA5972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DD256-72A5-1C2D-F202-31785BBA5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AEB48-3FA1-D1E0-9DA8-65FBD456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A8846-707C-7C76-1D9B-CA94FE76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0B4F1-B7E2-84EF-4A93-5DB4CBDD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2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0D6E-6C8A-F71E-4CB8-5414CA1D2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70A43-FC15-452D-870A-8948065E0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0033E-BD78-D000-ADD4-77C8DD85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FCB9-4F5E-5579-145D-5074B7FD9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D9BC3-6A68-886C-B224-29D5597E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6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882CE-67A8-E698-E26C-421385A1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CF03E-FC96-B4ED-F1FA-0D9BC353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32D19-06CE-C381-ECC8-2A34D1D57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25E58-2DD4-0A17-C760-F53F13B05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DE29C-A3BA-2F67-770A-DB8CBB17F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53503-7C3E-58FF-9DD4-4F663F6A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D8ECC-B98F-56F8-05B0-35854EC9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9C111-53D1-8E1A-8E25-74A5DC2A4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E04B8-4C98-F87F-A0BF-554304020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0694D-5663-D2B9-1E1E-91864E2C5C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8F493-4DB0-5155-3A00-82B2F3F3E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C598F-D9A2-BBB9-AB15-15A47ECC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CF32F2-4829-3CC7-3CCD-EF1A3235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30356-D589-AFC9-FE85-865EC5EC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1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119D-E155-777E-AA31-DD2B4398F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33D41-E3F8-91DD-5A19-39FBB252A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93806-F78B-518B-409A-29DAC757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86C07-BC30-86C0-D260-5FF188D2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4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417D4C-4DEE-7EA7-61C9-500AF4A3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4F27B6-98EB-8FCF-7293-00BF6828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2B09F-3B8F-D172-A55F-0AD72F90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5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2178-78B1-EF64-103E-3B2484E2E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D2544-0668-0A57-C382-478C0D6A6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22C2B-B637-B2F6-61EC-D4E8F273A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72C2E-9BD9-DFB9-2047-95479B708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B2796-38DB-82C9-68D6-50EFE5B0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C9406-19EE-929B-70B9-A6CD9FD7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3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25E2-A0E7-1AF4-1411-FE4C7D0C8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BA203-C919-1263-F25D-56CCD2115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5E866-CB6A-BECB-CE4B-5E39182BF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1AE83-B92D-4A93-AC14-5EF36EC7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F1B62-2391-5788-F899-17D1E51A7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6628E-57D1-8127-43B5-EDEEA5CA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5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155991-8E75-8C78-9F1C-2D8F17208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1EB83-CE49-2F90-BE18-AFE89F62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66117-93A9-0DEB-6C4C-69D4DAA07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EF06-1CE8-CB49-AD42-6CDEE51787B5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62F2F-C643-1A8A-8945-C714DC403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C2BEA-2EA8-868E-C394-AB096BA6F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09160-8003-0E40-B636-0017B49B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2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8148400" y="16252"/>
            <a:ext cx="4043600" cy="6858000"/>
          </a:xfrm>
          <a:prstGeom prst="rect">
            <a:avLst/>
          </a:prstGeom>
          <a:solidFill>
            <a:srgbClr val="D29F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3191" y="-29468"/>
            <a:ext cx="9215763" cy="694944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6096000" y="1540424"/>
            <a:ext cx="6002215" cy="3412748"/>
          </a:xfrm>
          <a:prstGeom prst="rect">
            <a:avLst/>
          </a:prstGeom>
          <a:solidFill>
            <a:srgbClr val="394F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57" name="Google Shape;57;p13"/>
          <p:cNvSpPr txBox="1"/>
          <p:nvPr/>
        </p:nvSpPr>
        <p:spPr>
          <a:xfrm>
            <a:off x="6310365" y="1688122"/>
            <a:ext cx="5881635" cy="188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 River Valley Planning District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667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2025 Workplan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667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2025 Annual Data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667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2026 Wellbeing Survey</a:t>
            </a:r>
            <a:endParaRPr sz="2667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310365" y="3792741"/>
            <a:ext cx="4892153" cy="1160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4/7/2026</a:t>
            </a:r>
          </a:p>
          <a:p>
            <a:r>
              <a:rPr lang="en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Waitsfield Planning 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Commission</a:t>
            </a:r>
            <a:endParaRPr lang="en"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33" y="216434"/>
            <a:ext cx="11101539" cy="48203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602200" y="5036833"/>
            <a:ext cx="11193600" cy="1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 enrollment has declined</a:t>
            </a:r>
            <a:r>
              <a:rPr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8% in VT since 2011/12;</a:t>
            </a:r>
            <a:r>
              <a:rPr lang="en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13% in the MRV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MRV Elementary &amp; Middle School class sizes were 1-7% below district average 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MRV High School class sizes were 9% - 13% below district average 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0940EE-C568-2750-627B-7F2BD14A8872}"/>
              </a:ext>
            </a:extLst>
          </p:cNvPr>
          <p:cNvSpPr txBox="1"/>
          <p:nvPr/>
        </p:nvSpPr>
        <p:spPr>
          <a:xfrm>
            <a:off x="10848475" y="6090256"/>
            <a:ext cx="1081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5, page 11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415600" y="1356968"/>
            <a:ext cx="11360800" cy="51987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200000"/>
              </a:lnSpc>
              <a:buClr>
                <a:schemeClr val="dk1"/>
              </a:buClr>
              <a:buFont typeface="Century Gothic"/>
              <a:buChar char="●"/>
            </a:pP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Sales of primary &amp; vacation homes: decreased</a:t>
            </a: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since 2020 </a:t>
            </a:r>
          </a:p>
          <a:p>
            <a:pPr>
              <a:lnSpc>
                <a:spcPct val="200000"/>
              </a:lnSpc>
              <a:buClr>
                <a:schemeClr val="dk1"/>
              </a:buClr>
              <a:buFont typeface="Century Gothic"/>
              <a:buChar char="●"/>
            </a:pP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Price of primary &amp; vacation homes</a:t>
            </a: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 increased </a:t>
            </a:r>
            <a:endParaRPr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200000"/>
              </a:lnSpc>
              <a:buClr>
                <a:schemeClr val="dk1"/>
              </a:buClr>
              <a:buFont typeface="Century Gothic"/>
              <a:buChar char="●"/>
            </a:pP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 of active short-term rental units increased</a:t>
            </a:r>
          </a:p>
          <a:p>
            <a:pPr>
              <a:lnSpc>
                <a:spcPct val="200000"/>
              </a:lnSpc>
              <a:buClr>
                <a:schemeClr val="dk1"/>
              </a:buClr>
              <a:buFont typeface="Century Gothic"/>
              <a:buChar char="●"/>
            </a:pP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Rent in Waitsfield is in line with county &amp; statewide </a:t>
            </a:r>
            <a:r>
              <a:rPr lang="en-US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trends;</a:t>
            </a: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rent in Warren has recently increased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rgbClr val="394F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Housing – Recent Trends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63C041B6-AB5A-6FB6-687B-FFD2A9A4D1DC}"/>
              </a:ext>
            </a:extLst>
          </p:cNvPr>
          <p:cNvSpPr/>
          <p:nvPr/>
        </p:nvSpPr>
        <p:spPr>
          <a:xfrm>
            <a:off x="11192168" y="1730068"/>
            <a:ext cx="258304" cy="4649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E4F44340-94E1-6B1C-A118-8B68A6E47D57}"/>
              </a:ext>
            </a:extLst>
          </p:cNvPr>
          <p:cNvSpPr/>
          <p:nvPr/>
        </p:nvSpPr>
        <p:spPr>
          <a:xfrm>
            <a:off x="9695787" y="2614356"/>
            <a:ext cx="268637" cy="423620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5FDE6F1A-4BB5-6746-4382-88882E161C5A}"/>
              </a:ext>
            </a:extLst>
          </p:cNvPr>
          <p:cNvSpPr/>
          <p:nvPr/>
        </p:nvSpPr>
        <p:spPr>
          <a:xfrm>
            <a:off x="8822378" y="3429000"/>
            <a:ext cx="268637" cy="423620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015E59EF-8978-5DF2-5B1D-D637D9644F25}"/>
              </a:ext>
            </a:extLst>
          </p:cNvPr>
          <p:cNvSpPr/>
          <p:nvPr/>
        </p:nvSpPr>
        <p:spPr>
          <a:xfrm>
            <a:off x="7776170" y="5156201"/>
            <a:ext cx="268637" cy="423620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Graphic 91" descr="Users">
            <a:extLst>
              <a:ext uri="{FF2B5EF4-FFF2-40B4-BE49-F238E27FC236}">
                <a16:creationId xmlns:a16="http://schemas.microsoft.com/office/drawing/2014/main" id="{AEED00BA-20A1-1B88-116D-699C8912F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9015" y="302256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785599" cy="465220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/>
          <p:nvPr/>
        </p:nvSpPr>
        <p:spPr>
          <a:xfrm>
            <a:off x="433567" y="5044967"/>
            <a:ext cx="11390400" cy="1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2011 - 2019: annual primary home sales increased from 29 to 74 (115% increase) </a:t>
            </a:r>
            <a:endParaRPr sz="21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133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MRV, 2020 - 2024: annual home sales decreased by 53%</a:t>
            </a:r>
            <a:endParaRPr sz="2133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spcBef>
                <a:spcPts val="1333"/>
              </a:spcBef>
            </a:pPr>
            <a:endParaRPr sz="2133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35C010-3D0B-3201-7085-7FA78C0278CC}"/>
              </a:ext>
            </a:extLst>
          </p:cNvPr>
          <p:cNvSpPr txBox="1"/>
          <p:nvPr/>
        </p:nvSpPr>
        <p:spPr>
          <a:xfrm>
            <a:off x="10511017" y="5966012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18, page 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389333" y="5372609"/>
            <a:ext cx="10620400" cy="124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40256">
              <a:lnSpc>
                <a:spcPct val="10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Vacation home sales:</a:t>
            </a:r>
            <a:endParaRPr sz="21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440256">
              <a:lnSpc>
                <a:spcPct val="100000"/>
              </a:lnSpc>
              <a:buClr>
                <a:schemeClr val="dk1"/>
              </a:buClr>
              <a:buSzPts val="1600"/>
              <a:buFont typeface="Century Gothic"/>
              <a:buChar char="○"/>
            </a:pP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increased by 153% between 2012 – 2020 </a:t>
            </a:r>
            <a:endParaRPr lang="en-US" sz="21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440256">
              <a:lnSpc>
                <a:spcPct val="100000"/>
              </a:lnSpc>
              <a:buClr>
                <a:schemeClr val="dk1"/>
              </a:buClr>
              <a:buSzPts val="1600"/>
              <a:buFont typeface="Century Gothic"/>
              <a:buChar char="○"/>
            </a:pPr>
            <a:r>
              <a:rPr lang="en-US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decreased by 39% from 2021 – 2024</a:t>
            </a:r>
            <a:endParaRPr lang="en-US" sz="2667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768" y="173728"/>
            <a:ext cx="10318463" cy="51988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60835-099C-E35C-0A6E-9DBE4035EF72}"/>
              </a:ext>
            </a:extLst>
          </p:cNvPr>
          <p:cNvSpPr txBox="1"/>
          <p:nvPr/>
        </p:nvSpPr>
        <p:spPr>
          <a:xfrm>
            <a:off x="10534027" y="5978204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20, page 26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0"/>
            <a:ext cx="11785599" cy="384238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428767" y="4125300"/>
            <a:ext cx="11342800" cy="229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48722">
              <a:lnSpc>
                <a:spcPct val="150000"/>
              </a:lnSpc>
              <a:buClr>
                <a:schemeClr val="dk1"/>
              </a:buClr>
              <a:buSzPts val="1700"/>
              <a:buFont typeface="Century Gothic"/>
              <a:buChar char="●"/>
            </a:pPr>
            <a:r>
              <a:rPr lang="en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Between 2013 and 2023, the median primary residence sales price increased by: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448722">
              <a:lnSpc>
                <a:spcPct val="150000"/>
              </a:lnSpc>
              <a:buClr>
                <a:schemeClr val="dk1"/>
              </a:buClr>
              <a:buSzPts val="1700"/>
              <a:buFont typeface="Century Gothic"/>
              <a:buChar char="○"/>
            </a:pPr>
            <a:r>
              <a:rPr lang="en" sz="20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50%</a:t>
            </a:r>
            <a:r>
              <a:rPr lang="en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Waitsfield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448722">
              <a:lnSpc>
                <a:spcPct val="150000"/>
              </a:lnSpc>
              <a:buClr>
                <a:schemeClr val="dk1"/>
              </a:buClr>
              <a:buSzPts val="1700"/>
              <a:buFont typeface="Century Gothic"/>
              <a:buChar char="○"/>
            </a:pPr>
            <a:r>
              <a:rPr lang="en" sz="20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101%</a:t>
            </a:r>
            <a:r>
              <a:rPr lang="en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Fayston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448722">
              <a:lnSpc>
                <a:spcPct val="150000"/>
              </a:lnSpc>
              <a:buClr>
                <a:schemeClr val="dk1"/>
              </a:buClr>
              <a:buSzPts val="1700"/>
              <a:buFont typeface="Century Gothic"/>
              <a:buChar char="○"/>
            </a:pPr>
            <a:r>
              <a:rPr lang="en" sz="20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297% </a:t>
            </a:r>
            <a:r>
              <a:rPr lang="en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Warren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48722">
              <a:lnSpc>
                <a:spcPct val="150000"/>
              </a:lnSpc>
              <a:buClr>
                <a:schemeClr val="dk1"/>
              </a:buClr>
              <a:buSzPts val="1700"/>
              <a:buFont typeface="Century Gothic"/>
              <a:buChar char="●"/>
            </a:pPr>
            <a:r>
              <a:rPr lang="en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Regional trends: 80% increase in Washington County, 63% increase statewide.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25454"/>
              </a:lnSpc>
              <a:spcBef>
                <a:spcPts val="1333"/>
              </a:spcBef>
              <a:spcAft>
                <a:spcPts val="1333"/>
              </a:spcAft>
              <a:buNone/>
            </a:pPr>
            <a:endParaRPr sz="20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328C72-9A0F-017D-A21F-B2E06D86E494}"/>
              </a:ext>
            </a:extLst>
          </p:cNvPr>
          <p:cNvSpPr txBox="1"/>
          <p:nvPr/>
        </p:nvSpPr>
        <p:spPr>
          <a:xfrm>
            <a:off x="10828009" y="6039247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24, page 30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835" y="190067"/>
            <a:ext cx="10836667" cy="51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0"/>
          <p:cNvSpPr txBox="1">
            <a:spLocks noGrp="1"/>
          </p:cNvSpPr>
          <p:nvPr>
            <p:ph type="body" idx="1"/>
          </p:nvPr>
        </p:nvSpPr>
        <p:spPr>
          <a:xfrm>
            <a:off x="428767" y="5386567"/>
            <a:ext cx="11342800" cy="88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25454"/>
              </a:lnSpc>
              <a:buNone/>
            </a:pPr>
            <a:r>
              <a:rPr lang="en" sz="2133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2016 - 2024: </a:t>
            </a:r>
            <a:r>
              <a:rPr lang="en" sz="2133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median sale price for vacation homes rose by:</a:t>
            </a:r>
            <a:endParaRPr sz="2133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40256">
              <a:lnSpc>
                <a:spcPct val="125454"/>
              </a:lnSpc>
              <a:spcBef>
                <a:spcPts val="1333"/>
              </a:spcBef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sz="2133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142% in Warren, 294% in Fayston, and 17% in Waitsfield.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2ED03-E516-C28F-BC46-BD8BA2AE4D2E}"/>
              </a:ext>
            </a:extLst>
          </p:cNvPr>
          <p:cNvSpPr txBox="1"/>
          <p:nvPr/>
        </p:nvSpPr>
        <p:spPr>
          <a:xfrm>
            <a:off x="10511017" y="5966012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25, page 31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A5FAD86-FE3A-8C6E-3CC0-5C2D4E58F0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281036"/>
              </p:ext>
            </p:extLst>
          </p:nvPr>
        </p:nvGraphicFramePr>
        <p:xfrm>
          <a:off x="1165841" y="0"/>
          <a:ext cx="986031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8048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785599" cy="54620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2;p32">
            <a:extLst>
              <a:ext uri="{FF2B5EF4-FFF2-40B4-BE49-F238E27FC236}">
                <a16:creationId xmlns:a16="http://schemas.microsoft.com/office/drawing/2014/main" id="{5ACF198B-13E7-386B-1688-BF5574F2AF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7013" y="5853840"/>
            <a:ext cx="10620400" cy="124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86262" indent="0" algn="ctr">
              <a:lnSpc>
                <a:spcPct val="125454"/>
              </a:lnSpc>
              <a:buClr>
                <a:schemeClr val="dk1"/>
              </a:buClr>
              <a:buSzPts val="1400"/>
              <a:buNone/>
            </a:pPr>
            <a:r>
              <a:rPr lang="en-US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Short-term rentals – cyclical, trending upwards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D2BC9-6EDB-C771-A6D1-8DF366CF86EE}"/>
              </a:ext>
            </a:extLst>
          </p:cNvPr>
          <p:cNvSpPr txBox="1"/>
          <p:nvPr/>
        </p:nvSpPr>
        <p:spPr>
          <a:xfrm>
            <a:off x="10620745" y="5985139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33, page 39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rgbClr val="394F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Economics – Recent Trends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31789">
              <a:lnSpc>
                <a:spcPct val="20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200" b="1" dirty="0">
                <a:latin typeface="Century Gothic"/>
                <a:ea typeface="Century Gothic"/>
                <a:cs typeface="Century Gothic"/>
                <a:sym typeface="Century Gothic"/>
              </a:rPr>
              <a:t>Meals, Rooms, and Alcohol receipts:</a:t>
            </a: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431789">
              <a:lnSpc>
                <a:spcPct val="200000"/>
              </a:lnSpc>
              <a:buClr>
                <a:schemeClr val="dk1"/>
              </a:buClr>
              <a:buSzPts val="1500"/>
              <a:buFont typeface="Century Gothic"/>
              <a:buChar char="○"/>
            </a:pPr>
            <a:r>
              <a:rPr lang="en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Recovery from COVID downturn</a:t>
            </a:r>
          </a:p>
          <a:p>
            <a:pPr lvl="1" indent="-431789">
              <a:lnSpc>
                <a:spcPct val="200000"/>
              </a:lnSpc>
              <a:buClr>
                <a:schemeClr val="dk1"/>
              </a:buClr>
              <a:buSzPts val="1500"/>
              <a:buFont typeface="Century Gothic"/>
              <a:buChar char="○"/>
            </a:pPr>
            <a:r>
              <a:rPr lang="en" sz="2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MRV’s Meals, Rooms, and Alcohol receipts </a:t>
            </a:r>
            <a:r>
              <a:rPr lang="en" sz="2200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still outpace Montpelier’s</a:t>
            </a:r>
            <a:endParaRPr sz="2200" b="1" u="sng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2" indent="-431789">
              <a:lnSpc>
                <a:spcPct val="200000"/>
              </a:lnSpc>
              <a:buClr>
                <a:schemeClr val="dk1"/>
              </a:buClr>
              <a:buSzPts val="1500"/>
              <a:buFont typeface="Century Gothic"/>
              <a:buChar char="■"/>
            </a:pPr>
            <a:r>
              <a:rPr lang="en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line with Waterbury</a:t>
            </a:r>
            <a:endParaRPr sz="2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31789">
              <a:lnSpc>
                <a:spcPct val="20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MRV Retail receipts in past 20 years are remarkably steady</a:t>
            </a:r>
          </a:p>
          <a:p>
            <a:pPr lvl="1" indent="-431789">
              <a:lnSpc>
                <a:spcPct val="20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1% decrease overall</a:t>
            </a:r>
            <a:endParaRPr sz="2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31789">
              <a:lnSpc>
                <a:spcPct val="20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2024/2025 - above average year for snowfall and skier visits</a:t>
            </a:r>
            <a:endParaRPr sz="2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Graphic 117" descr="Money">
            <a:extLst>
              <a:ext uri="{FF2B5EF4-FFF2-40B4-BE49-F238E27FC236}">
                <a16:creationId xmlns:a16="http://schemas.microsoft.com/office/drawing/2014/main" id="{C0430B72-BCEB-5979-44D5-3582430B6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2240" y="317433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 txBox="1"/>
          <p:nvPr/>
        </p:nvSpPr>
        <p:spPr>
          <a:xfrm>
            <a:off x="238133" y="4256700"/>
            <a:ext cx="11678000" cy="18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2018-2022: </a:t>
            </a: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decline in Warren’s tax receipts 2018 likely due to VT Dept. of Taxes restriction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2023-2024:</a:t>
            </a:r>
            <a:endParaRPr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9170" lvl="1"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○"/>
            </a:pP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Receipts in Waitsfield increased by 3% (4% increase in Meals &amp; 5% increase in R</a:t>
            </a:r>
            <a:r>
              <a:rPr lang="en-US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oms) 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9170" lvl="1"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○"/>
            </a:pP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Receipts in Warren decreased by 1% (11% drop in Alcohol &amp; a 2% decline in Meals) 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Up Arrow 1">
            <a:extLst>
              <a:ext uri="{FF2B5EF4-FFF2-40B4-BE49-F238E27FC236}">
                <a16:creationId xmlns:a16="http://schemas.microsoft.com/office/drawing/2014/main" id="{8518EA05-8880-53C2-596E-0FD61DDF1586}"/>
              </a:ext>
            </a:extLst>
          </p:cNvPr>
          <p:cNvSpPr/>
          <p:nvPr/>
        </p:nvSpPr>
        <p:spPr>
          <a:xfrm>
            <a:off x="10984237" y="5279966"/>
            <a:ext cx="157052" cy="269231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90A66650-8628-BE95-38F3-8637BE7D2BCA}"/>
              </a:ext>
            </a:extLst>
          </p:cNvPr>
          <p:cNvSpPr/>
          <p:nvPr/>
        </p:nvSpPr>
        <p:spPr>
          <a:xfrm>
            <a:off x="10835810" y="5730620"/>
            <a:ext cx="148427" cy="2566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BA8A23-E877-9961-265F-90D9D5A77448}"/>
              </a:ext>
            </a:extLst>
          </p:cNvPr>
          <p:cNvSpPr txBox="1"/>
          <p:nvPr/>
        </p:nvSpPr>
        <p:spPr>
          <a:xfrm>
            <a:off x="478867" y="6151386"/>
            <a:ext cx="10560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*Not enough businesses in Fayston to consistently report on.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8B57608-031C-904C-BCAC-17981A97F3F0}"/>
              </a:ext>
            </a:extLst>
          </p:cNvPr>
          <p:cNvGraphicFramePr/>
          <p:nvPr/>
        </p:nvGraphicFramePr>
        <p:xfrm>
          <a:off x="371467" y="360340"/>
          <a:ext cx="11582400" cy="389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1E868A-A6BA-CAF2-131F-F04D02DACF3D}"/>
              </a:ext>
            </a:extLst>
          </p:cNvPr>
          <p:cNvSpPr txBox="1"/>
          <p:nvPr/>
        </p:nvSpPr>
        <p:spPr>
          <a:xfrm>
            <a:off x="10838877" y="6122300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43, page 51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15600" y="457200"/>
            <a:ext cx="11360800" cy="58927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20000"/>
          </a:bodyPr>
          <a:lstStyle/>
          <a:p>
            <a:pPr marL="169329" indent="0">
              <a:lnSpc>
                <a:spcPct val="150000"/>
              </a:lnSpc>
              <a:buClr>
                <a:schemeClr val="dk1"/>
              </a:buClr>
              <a:buSzPts val="1600"/>
              <a:buNone/>
            </a:pPr>
            <a:r>
              <a:rPr lang="en-US" sz="3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Joshua Schwartz, </a:t>
            </a:r>
            <a:r>
              <a:rPr lang="en-US" sz="35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Executive Director</a:t>
            </a:r>
          </a:p>
          <a:p>
            <a:pPr marL="169329" indent="0">
              <a:lnSpc>
                <a:spcPct val="150000"/>
              </a:lnSpc>
              <a:buClr>
                <a:schemeClr val="dk1"/>
              </a:buClr>
              <a:buSzPts val="1600"/>
              <a:buNone/>
            </a:pPr>
            <a:r>
              <a:rPr lang="en-US" sz="35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Franni</a:t>
            </a:r>
            <a:r>
              <a:rPr lang="en-US" sz="3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Hoag</a:t>
            </a:r>
            <a:r>
              <a:rPr lang="en-US" sz="35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Community Planner</a:t>
            </a:r>
          </a:p>
          <a:p>
            <a:pPr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endParaRPr lang="en-US" sz="3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69329" indent="0">
              <a:lnSpc>
                <a:spcPct val="150000"/>
              </a:lnSpc>
              <a:buClr>
                <a:schemeClr val="dk1"/>
              </a:buClr>
              <a:buSzPts val="1600"/>
              <a:buNone/>
            </a:pPr>
            <a:r>
              <a:rPr lang="en-US" sz="3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Union Municipal District</a:t>
            </a:r>
          </a:p>
          <a:p>
            <a:pPr marL="169329" indent="0">
              <a:lnSpc>
                <a:spcPct val="150000"/>
              </a:lnSpc>
              <a:buClr>
                <a:schemeClr val="dk1"/>
              </a:buClr>
              <a:buSzPts val="1600"/>
              <a:buNone/>
            </a:pPr>
            <a:r>
              <a:rPr lang="en-US" sz="3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Serving Waitsfield, Warren, &amp; Fayston</a:t>
            </a:r>
          </a:p>
          <a:p>
            <a:pPr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endParaRPr lang="en-US" sz="3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69329" indent="0">
              <a:lnSpc>
                <a:spcPct val="150000"/>
              </a:lnSpc>
              <a:buClr>
                <a:schemeClr val="dk1"/>
              </a:buClr>
              <a:buSzPts val="1600"/>
              <a:buNone/>
            </a:pPr>
            <a:r>
              <a:rPr lang="en-US" sz="33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MRV Vision Statement: </a:t>
            </a:r>
          </a:p>
          <a:p>
            <a:pPr marL="169329" indent="0">
              <a:lnSpc>
                <a:spcPct val="150000"/>
              </a:lnSpc>
              <a:buClr>
                <a:schemeClr val="dk1"/>
              </a:buClr>
              <a:buSzPts val="1600"/>
              <a:buNone/>
            </a:pPr>
            <a:r>
              <a:rPr lang="en-US" sz="33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Mad River Valley is an innovative, vibrant, connected, and caring community, honoring its past, celebrating its landscape, and actively pursuing its potential.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F1BD5-D154-6CB1-1955-BB0AD882B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26" y="1271270"/>
            <a:ext cx="3443794" cy="165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0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1"/>
          <p:cNvSpPr txBox="1"/>
          <p:nvPr/>
        </p:nvSpPr>
        <p:spPr>
          <a:xfrm>
            <a:off x="601000" y="4568753"/>
            <a:ext cx="10990000" cy="1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MRV’s Rooms, Meals, and Alcohol receipts surpassed Montpelier in 2019 </a:t>
            </a:r>
            <a:endParaRPr sz="21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2022-2023: Montpelier declined by 13%, MRV increased by 10% (2023 flood)</a:t>
            </a:r>
            <a:endParaRPr sz="21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2023-2024: Montpelier increased by 10%, MRV remain</a:t>
            </a:r>
            <a:r>
              <a:rPr lang="en-US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 stable</a:t>
            </a:r>
            <a:endParaRPr sz="21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D76732DE-F29A-99AF-82F7-540A001777D3}"/>
              </a:ext>
            </a:extLst>
          </p:cNvPr>
          <p:cNvSpPr/>
          <p:nvPr/>
        </p:nvSpPr>
        <p:spPr>
          <a:xfrm>
            <a:off x="10818483" y="4782858"/>
            <a:ext cx="157052" cy="269231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52170E53-4C97-AEAF-677C-F1480D242E74}"/>
              </a:ext>
            </a:extLst>
          </p:cNvPr>
          <p:cNvSpPr/>
          <p:nvPr/>
        </p:nvSpPr>
        <p:spPr>
          <a:xfrm>
            <a:off x="11236174" y="5272207"/>
            <a:ext cx="157052" cy="269231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98AFD0-6C96-62C2-1CD0-8FDD840912E5}"/>
              </a:ext>
            </a:extLst>
          </p:cNvPr>
          <p:cNvGraphicFramePr/>
          <p:nvPr/>
        </p:nvGraphicFramePr>
        <p:xfrm>
          <a:off x="304800" y="358047"/>
          <a:ext cx="11582400" cy="413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3966758-8026-327D-188B-94873A8E81D4}"/>
              </a:ext>
            </a:extLst>
          </p:cNvPr>
          <p:cNvSpPr txBox="1"/>
          <p:nvPr/>
        </p:nvSpPr>
        <p:spPr>
          <a:xfrm>
            <a:off x="10618560" y="5959987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44, page 52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rgbClr val="394F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Employment – Recent Trends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4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31789">
              <a:lnSpc>
                <a:spcPct val="16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-US" sz="2400" b="1" dirty="0">
                <a:latin typeface="Century Gothic"/>
                <a:ea typeface="Century Gothic"/>
                <a:cs typeface="Century Gothic"/>
                <a:sym typeface="Century Gothic"/>
              </a:rPr>
              <a:t>MRV employment trends higher than state &amp; county</a:t>
            </a:r>
          </a:p>
          <a:p>
            <a:pPr indent="-431789">
              <a:lnSpc>
                <a:spcPct val="16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-US" sz="2400" dirty="0">
                <a:latin typeface="Century Gothic"/>
                <a:ea typeface="Century Gothic"/>
                <a:cs typeface="Century Gothic"/>
                <a:sym typeface="Century Gothic"/>
              </a:rPr>
              <a:t>Sectors with the greatest # of businesses: </a:t>
            </a:r>
          </a:p>
          <a:p>
            <a:pPr lvl="1" indent="-431789">
              <a:lnSpc>
                <a:spcPct val="16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Professional Business Services, Construction, and Leisure &amp; Hospitality</a:t>
            </a:r>
          </a:p>
          <a:p>
            <a:pPr indent="-431789">
              <a:lnSpc>
                <a:spcPct val="16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-US" sz="2400" dirty="0">
                <a:latin typeface="Century Gothic"/>
                <a:ea typeface="Century Gothic"/>
                <a:cs typeface="Century Gothic"/>
                <a:sym typeface="Century Gothic"/>
              </a:rPr>
              <a:t>Only 3 industries </a:t>
            </a:r>
            <a:r>
              <a:rPr lang="en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maintained an average annual wage sufficient to rent a 3BR in Washington County</a:t>
            </a:r>
          </a:p>
          <a:p>
            <a:pPr indent="-431789">
              <a:lnSpc>
                <a:spcPct val="16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industries consistently reported wages lower 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 the 1br &amp; 3BR Washington County Housing Wage</a:t>
            </a:r>
          </a:p>
        </p:txBody>
      </p:sp>
      <p:pic>
        <p:nvPicPr>
          <p:cNvPr id="2" name="Graphic 125" descr="Briefcase">
            <a:extLst>
              <a:ext uri="{FF2B5EF4-FFF2-40B4-BE49-F238E27FC236}">
                <a16:creationId xmlns:a16="http://schemas.microsoft.com/office/drawing/2014/main" id="{30E96D7E-3F6C-918F-76A7-6812C6D50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5664" y="365567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7"/>
          <p:cNvSpPr txBox="1"/>
          <p:nvPr/>
        </p:nvSpPr>
        <p:spPr>
          <a:xfrm>
            <a:off x="999567" y="5067133"/>
            <a:ext cx="10517200" cy="1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Century Gothic"/>
              <a:buChar char="●"/>
            </a:pP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MRV has surpassed State &amp; Washington County in employment since 1994</a:t>
            </a:r>
            <a:endParaRPr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Century Gothic"/>
              <a:buChar char="●"/>
            </a:pP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Drop in 2020, COVID, high proportion of hospitality workers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Century Gothic"/>
              <a:buChar char="●"/>
            </a:pP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2023-24: 8% drop in MRV employment; county and state increased by 2% and 1%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sz="24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14128026-6016-5CAF-DA5B-6A04541194D2}"/>
              </a:ext>
            </a:extLst>
          </p:cNvPr>
          <p:cNvSpPr/>
          <p:nvPr/>
        </p:nvSpPr>
        <p:spPr>
          <a:xfrm>
            <a:off x="10803260" y="6071434"/>
            <a:ext cx="148427" cy="2566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4EE7B-9CBD-1C19-56FA-8F7B6FF336CF}"/>
              </a:ext>
            </a:extLst>
          </p:cNvPr>
          <p:cNvSpPr txBox="1"/>
          <p:nvPr/>
        </p:nvSpPr>
        <p:spPr>
          <a:xfrm>
            <a:off x="10558113" y="4975208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55, page 62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4B3815B-9C23-D740-A189-733801FC2399}"/>
              </a:ext>
            </a:extLst>
          </p:cNvPr>
          <p:cNvGraphicFramePr/>
          <p:nvPr/>
        </p:nvGraphicFramePr>
        <p:xfrm>
          <a:off x="816863" y="217427"/>
          <a:ext cx="10699903" cy="4849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9"/>
          <p:cNvSpPr txBox="1"/>
          <p:nvPr/>
        </p:nvSpPr>
        <p:spPr>
          <a:xfrm>
            <a:off x="8999072" y="626551"/>
            <a:ext cx="2778400" cy="47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733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Industries consistently maintained an average annual wage sufficient </a:t>
            </a:r>
            <a:r>
              <a:rPr lang="en" sz="17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rent 3br housing:</a:t>
            </a:r>
            <a:endParaRPr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14856">
              <a:buClr>
                <a:schemeClr val="dk1"/>
              </a:buClr>
              <a:buSzPts val="1300"/>
              <a:buFont typeface="Century Gothic"/>
              <a:buChar char="●"/>
            </a:pPr>
            <a:r>
              <a:rPr lang="en" sz="17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Information</a:t>
            </a:r>
            <a:endParaRPr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14856">
              <a:buClr>
                <a:schemeClr val="dk1"/>
              </a:buClr>
              <a:buSzPts val="1300"/>
              <a:buFont typeface="Century Gothic"/>
              <a:buChar char="●"/>
            </a:pPr>
            <a:r>
              <a:rPr lang="en" sz="17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 Business Services</a:t>
            </a:r>
            <a:endParaRPr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14856">
              <a:buClr>
                <a:schemeClr val="dk1"/>
              </a:buClr>
              <a:buSzPts val="1300"/>
              <a:buFont typeface="Century Gothic"/>
              <a:buChar char="●"/>
            </a:pPr>
            <a:r>
              <a:rPr lang="en" sz="17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Wholesale Trade</a:t>
            </a:r>
            <a:endParaRPr lang="en-US"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lang="en-US"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" sz="1733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Industries with wages consistently lower </a:t>
            </a:r>
            <a:r>
              <a:rPr lang="en-US" sz="17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</a:t>
            </a:r>
            <a:r>
              <a:rPr lang="en" sz="17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1br &amp; 3BR Washington County Housing Wage:</a:t>
            </a:r>
            <a:endParaRPr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14856">
              <a:buClr>
                <a:schemeClr val="dk1"/>
              </a:buClr>
              <a:buSzPts val="1300"/>
              <a:buFont typeface="Century Gothic"/>
              <a:buChar char="●"/>
            </a:pPr>
            <a:r>
              <a:rPr lang="en" sz="17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Agriculture</a:t>
            </a:r>
            <a:endParaRPr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14856">
              <a:buClr>
                <a:schemeClr val="dk1"/>
              </a:buClr>
              <a:buSzPts val="1300"/>
              <a:buFont typeface="Century Gothic"/>
              <a:buChar char="●"/>
            </a:pPr>
            <a:r>
              <a:rPr lang="en" sz="17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Retail Trade</a:t>
            </a:r>
            <a:endParaRPr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14856">
              <a:buClr>
                <a:schemeClr val="dk1"/>
              </a:buClr>
              <a:buSzPts val="1300"/>
              <a:buFont typeface="Century Gothic"/>
              <a:buChar char="●"/>
            </a:pPr>
            <a:r>
              <a:rPr lang="en" sz="17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Hospitality</a:t>
            </a:r>
            <a:endParaRPr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A919287-CE86-5540-B484-6F56AE5C9C94}"/>
              </a:ext>
            </a:extLst>
          </p:cNvPr>
          <p:cNvGraphicFramePr/>
          <p:nvPr/>
        </p:nvGraphicFramePr>
        <p:xfrm>
          <a:off x="170688" y="210312"/>
          <a:ext cx="8668512" cy="6437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2B2F18A-7B34-A01C-81ED-8FBF6A8D19CE}"/>
              </a:ext>
            </a:extLst>
          </p:cNvPr>
          <p:cNvSpPr txBox="1"/>
          <p:nvPr/>
        </p:nvSpPr>
        <p:spPr>
          <a:xfrm>
            <a:off x="10634815" y="5889691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59, page 68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120400" cy="472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lnSpc>
                <a:spcPct val="150000"/>
              </a:lnSpc>
              <a:buClr>
                <a:schemeClr val="dk1"/>
              </a:buClr>
              <a:buNone/>
            </a:pPr>
            <a:r>
              <a:rPr lang="en" sz="2667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Heightened need for community services at local level</a:t>
            </a: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en" sz="2667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Increased visits to the food shelf </a:t>
            </a: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en" sz="2667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 funds dispersed by MRVIC </a:t>
            </a: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en" sz="2667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Increase in Emergency Service calls </a:t>
            </a: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en-US" sz="2667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Relatively steady crime levels</a:t>
            </a:r>
          </a:p>
          <a:p>
            <a:pPr>
              <a:lnSpc>
                <a:spcPct val="150000"/>
              </a:lnSpc>
              <a:buClr>
                <a:schemeClr val="dk1"/>
              </a:buClr>
            </a:pPr>
            <a:r>
              <a:rPr lang="en" sz="2667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Increased bus ridership</a:t>
            </a:r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rgbClr val="394F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Services – Recent Trends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Up Arrow 1">
            <a:extLst>
              <a:ext uri="{FF2B5EF4-FFF2-40B4-BE49-F238E27FC236}">
                <a16:creationId xmlns:a16="http://schemas.microsoft.com/office/drawing/2014/main" id="{A155AB52-0077-4ABC-C900-ABE1D63957AE}"/>
              </a:ext>
            </a:extLst>
          </p:cNvPr>
          <p:cNvSpPr/>
          <p:nvPr/>
        </p:nvSpPr>
        <p:spPr>
          <a:xfrm>
            <a:off x="7091406" y="3573153"/>
            <a:ext cx="268637" cy="423620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27FB569B-B1AE-EA08-7C35-74C0E27279B3}"/>
              </a:ext>
            </a:extLst>
          </p:cNvPr>
          <p:cNvSpPr/>
          <p:nvPr/>
        </p:nvSpPr>
        <p:spPr>
          <a:xfrm>
            <a:off x="6491379" y="2338247"/>
            <a:ext cx="268637" cy="423620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3F9382E8-A6AC-5BF3-AAE2-8C5D44745E15}"/>
              </a:ext>
            </a:extLst>
          </p:cNvPr>
          <p:cNvSpPr/>
          <p:nvPr/>
        </p:nvSpPr>
        <p:spPr>
          <a:xfrm>
            <a:off x="6491379" y="2941534"/>
            <a:ext cx="268637" cy="423620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EFC7174-146E-B34D-F6CD-A5A7A18E9183}"/>
              </a:ext>
            </a:extLst>
          </p:cNvPr>
          <p:cNvSpPr/>
          <p:nvPr/>
        </p:nvSpPr>
        <p:spPr>
          <a:xfrm>
            <a:off x="5010774" y="4772206"/>
            <a:ext cx="268637" cy="423620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Graphic 91" descr="Users">
            <a:extLst>
              <a:ext uri="{FF2B5EF4-FFF2-40B4-BE49-F238E27FC236}">
                <a16:creationId xmlns:a16="http://schemas.microsoft.com/office/drawing/2014/main" id="{4C119AF5-B44D-FDAD-4DAD-7A1DAA298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4160" y="365567"/>
            <a:ext cx="1219200" cy="1219200"/>
          </a:xfrm>
          <a:prstGeom prst="rect">
            <a:avLst/>
          </a:prstGeom>
        </p:spPr>
      </p:pic>
      <p:pic>
        <p:nvPicPr>
          <p:cNvPr id="10" name="Graphic 128" descr="Bus">
            <a:extLst>
              <a:ext uri="{FF2B5EF4-FFF2-40B4-BE49-F238E27FC236}">
                <a16:creationId xmlns:a16="http://schemas.microsoft.com/office/drawing/2014/main" id="{CB42D2DF-BD07-0E5C-ADAF-104C24EDE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4160" y="1356967"/>
            <a:ext cx="1219200" cy="1219200"/>
          </a:xfrm>
          <a:prstGeom prst="rect">
            <a:avLst/>
          </a:prstGeom>
        </p:spPr>
      </p:pic>
      <p:pic>
        <p:nvPicPr>
          <p:cNvPr id="11" name="Graphic 130" descr="Park scene">
            <a:extLst>
              <a:ext uri="{FF2B5EF4-FFF2-40B4-BE49-F238E27FC236}">
                <a16:creationId xmlns:a16="http://schemas.microsoft.com/office/drawing/2014/main" id="{1C8A2429-54FF-FD36-3CE7-7C6168CB4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24160" y="2353952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017" y="346034"/>
            <a:ext cx="10345764" cy="497626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/>
        </p:nvSpPr>
        <p:spPr>
          <a:xfrm>
            <a:off x="767297" y="5322301"/>
            <a:ext cx="109272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2133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visits to the MRV Community pantry:</a:t>
            </a: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increased by over 1,500</a:t>
            </a:r>
            <a:endParaRPr sz="21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sz="2133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Visits increased by 182%</a:t>
            </a: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between 2020 and 2024</a:t>
            </a:r>
            <a:endParaRPr sz="2400" dirty="0">
              <a:solidFill>
                <a:schemeClr val="dk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1709F-073B-8FEF-5073-240173825E7B}"/>
              </a:ext>
            </a:extLst>
          </p:cNvPr>
          <p:cNvSpPr txBox="1"/>
          <p:nvPr/>
        </p:nvSpPr>
        <p:spPr>
          <a:xfrm>
            <a:off x="10781652" y="6072924"/>
            <a:ext cx="124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15, page 21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967" y="229667"/>
            <a:ext cx="10583236" cy="555463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/>
        </p:nvSpPr>
        <p:spPr>
          <a:xfrm>
            <a:off x="635003" y="5887349"/>
            <a:ext cx="109272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1733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MRVIC dispersed $19,440</a:t>
            </a:r>
            <a:r>
              <a:rPr lang="en" sz="17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2024 - 88% than 2023; 55% higher than average ($12,559)</a:t>
            </a:r>
            <a:endParaRPr sz="17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sz="2400" dirty="0">
              <a:solidFill>
                <a:schemeClr val="dk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6C394-199F-A3B3-3A7F-0051ECDF694F}"/>
              </a:ext>
            </a:extLst>
          </p:cNvPr>
          <p:cNvSpPr txBox="1"/>
          <p:nvPr/>
        </p:nvSpPr>
        <p:spPr>
          <a:xfrm>
            <a:off x="10619232" y="6012780"/>
            <a:ext cx="1232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16, page 22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/>
        </p:nvSpPr>
        <p:spPr>
          <a:xfrm>
            <a:off x="316467" y="4145533"/>
            <a:ext cx="6853600" cy="2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25454"/>
              </a:lnSpc>
            </a:pPr>
            <a:r>
              <a:rPr lang="en" sz="2133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2019 - 2024:</a:t>
            </a: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Calls to…</a:t>
            </a:r>
            <a:endParaRPr sz="21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31789">
              <a:lnSpc>
                <a:spcPct val="125454"/>
              </a:lnSpc>
              <a:spcBef>
                <a:spcPts val="1333"/>
              </a:spcBef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Ambulance Dept. increased by 29%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31789">
              <a:lnSpc>
                <a:spcPct val="125454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Fire Dept. increased by 56%, 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25454"/>
              </a:lnSpc>
              <a:spcBef>
                <a:spcPts val="1333"/>
              </a:spcBef>
              <a:buClr>
                <a:schemeClr val="dk1"/>
              </a:buClr>
              <a:buSzPts val="1100"/>
            </a:pPr>
            <a:r>
              <a:rPr lang="en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Total MRV Emergency service calls increased by 36%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spcBef>
                <a:spcPts val="1333"/>
              </a:spcBef>
            </a:pPr>
            <a:endParaRPr sz="21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0D57A25-4CF0-7C44-B198-34F2961BA66A}"/>
              </a:ext>
            </a:extLst>
          </p:cNvPr>
          <p:cNvGraphicFramePr/>
          <p:nvPr/>
        </p:nvGraphicFramePr>
        <p:xfrm>
          <a:off x="1397170" y="454867"/>
          <a:ext cx="9673167" cy="3812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D5A67BA-0552-F982-BA93-3949B972C326}"/>
              </a:ext>
            </a:extLst>
          </p:cNvPr>
          <p:cNvSpPr txBox="1"/>
          <p:nvPr/>
        </p:nvSpPr>
        <p:spPr>
          <a:xfrm>
            <a:off x="10611363" y="6052413"/>
            <a:ext cx="126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68, page 79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4"/>
          <p:cNvSpPr txBox="1"/>
          <p:nvPr/>
        </p:nvSpPr>
        <p:spPr>
          <a:xfrm>
            <a:off x="674700" y="5437200"/>
            <a:ext cx="11192000" cy="1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15000"/>
              </a:lnSpc>
              <a:buClr>
                <a:schemeClr val="dk1"/>
              </a:buClr>
              <a:buSzPts val="1400"/>
              <a:buFont typeface="Century Gothic"/>
              <a:buChar char="●"/>
            </a:pP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Average annual ridership: 50,832</a:t>
            </a:r>
            <a:endParaRPr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23323">
              <a:lnSpc>
                <a:spcPct val="115000"/>
              </a:lnSpc>
              <a:buClr>
                <a:schemeClr val="dk1"/>
              </a:buClr>
              <a:buSzPts val="1400"/>
              <a:buFont typeface="Century Gothic"/>
              <a:buChar char="●"/>
            </a:pP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2021-2025: bus ridership rebounded to pre-pandemic levels (+237%)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23323">
              <a:lnSpc>
                <a:spcPct val="115000"/>
              </a:lnSpc>
              <a:buClr>
                <a:schemeClr val="dk1"/>
              </a:buClr>
              <a:buSzPts val="1400"/>
              <a:buFont typeface="Century Gothic"/>
              <a:buChar char="●"/>
            </a:pP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2023-2024: total ridership rose an additional 25%.</a:t>
            </a:r>
            <a:endParaRPr dirty="0">
              <a:solidFill>
                <a:schemeClr val="dk2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308E042-7F56-5249-B774-E8963CD8C951}"/>
              </a:ext>
            </a:extLst>
          </p:cNvPr>
          <p:cNvGraphicFramePr/>
          <p:nvPr/>
        </p:nvGraphicFramePr>
        <p:xfrm>
          <a:off x="410374" y="315384"/>
          <a:ext cx="11371252" cy="5317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>
            <a:extLst>
              <a:ext uri="{FF2B5EF4-FFF2-40B4-BE49-F238E27FC236}">
                <a16:creationId xmlns:a16="http://schemas.microsoft.com/office/drawing/2014/main" id="{3944BFAC-3645-D567-9CB8-839BADA353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960572-8628-596A-29BF-42B752073743}"/>
              </a:ext>
            </a:extLst>
          </p:cNvPr>
          <p:cNvSpPr txBox="1"/>
          <p:nvPr/>
        </p:nvSpPr>
        <p:spPr>
          <a:xfrm>
            <a:off x="10511017" y="5966012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67, page 78</a:t>
            </a:r>
          </a:p>
        </p:txBody>
      </p:sp>
    </p:spTree>
    <p:extLst>
      <p:ext uri="{BB962C8B-B14F-4D97-AF65-F5344CB8AC3E}">
        <p14:creationId xmlns:p14="http://schemas.microsoft.com/office/powerpoint/2010/main" val="3920880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b="1" dirty="0">
                <a:solidFill>
                  <a:srgbClr val="394F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 – Recent Trends</a:t>
            </a:r>
            <a:endParaRPr lang="en-US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p52"/>
          <p:cNvSpPr txBox="1">
            <a:spLocks noGrp="1"/>
          </p:cNvSpPr>
          <p:nvPr>
            <p:ph type="body" idx="1"/>
          </p:nvPr>
        </p:nvSpPr>
        <p:spPr>
          <a:xfrm>
            <a:off x="415600" y="1356968"/>
            <a:ext cx="11360800" cy="46450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-US" sz="2667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Total energy usage is up, slight downturn in 2023 </a:t>
            </a:r>
          </a:p>
          <a:p>
            <a:pPr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-US" sz="2667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Sugarbush Resort’s Annual Energy Usage has decreased </a:t>
            </a:r>
          </a:p>
          <a:p>
            <a:pPr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-US" sz="2667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Land conservation is increasing </a:t>
            </a:r>
          </a:p>
          <a:p>
            <a:pPr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r>
              <a:rPr lang="en-US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Trail use still decreasing from 2020 surge, trending towards stabilization</a:t>
            </a:r>
          </a:p>
          <a:p>
            <a:pPr indent="-431789">
              <a:lnSpc>
                <a:spcPct val="150000"/>
              </a:lnSpc>
              <a:buClr>
                <a:schemeClr val="dk1"/>
              </a:buClr>
              <a:buSzPts val="1500"/>
              <a:buFont typeface="Century Gothic"/>
              <a:buChar char="●"/>
            </a:pPr>
            <a:endParaRPr sz="2667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Graphic 132" descr="Open hand with plant">
            <a:extLst>
              <a:ext uri="{FF2B5EF4-FFF2-40B4-BE49-F238E27FC236}">
                <a16:creationId xmlns:a16="http://schemas.microsoft.com/office/drawing/2014/main" id="{DEA86DFD-6EDE-30C7-7E1A-CCE5B78C6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0736" y="227600"/>
            <a:ext cx="1219200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66B358-C82B-7295-5F20-94DC9D2D4A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06" b="49328"/>
          <a:stretch/>
        </p:blipFill>
        <p:spPr>
          <a:xfrm>
            <a:off x="-121920" y="4781312"/>
            <a:ext cx="12435840" cy="2076688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3DCAB285-5373-2B50-EA66-392F287879B8}"/>
              </a:ext>
            </a:extLst>
          </p:cNvPr>
          <p:cNvSpPr/>
          <p:nvPr/>
        </p:nvSpPr>
        <p:spPr>
          <a:xfrm>
            <a:off x="9119618" y="1506428"/>
            <a:ext cx="274837" cy="432611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23477AF2-262C-4179-AA9E-BEB4DE37E7B1}"/>
              </a:ext>
            </a:extLst>
          </p:cNvPr>
          <p:cNvSpPr/>
          <p:nvPr/>
        </p:nvSpPr>
        <p:spPr>
          <a:xfrm>
            <a:off x="6423154" y="2852834"/>
            <a:ext cx="274837" cy="432611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D115C55-380B-6D56-6952-335689157FC2}"/>
              </a:ext>
            </a:extLst>
          </p:cNvPr>
          <p:cNvSpPr/>
          <p:nvPr/>
        </p:nvSpPr>
        <p:spPr>
          <a:xfrm>
            <a:off x="10460737" y="2210401"/>
            <a:ext cx="274839" cy="4594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1113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B950-198D-3288-1EFA-BB5E3099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MRVPD: </a:t>
            </a:r>
            <a:r>
              <a:rPr lang="en-US" dirty="0">
                <a:latin typeface="Century Gothic" panose="020B0502020202020204" pitchFamily="34" charset="0"/>
              </a:rPr>
              <a:t>Waitsfield, Warren, Fayston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580CC-CCA9-2758-BAB6-5B536E1C2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1360800" cy="47280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200" b="1" dirty="0">
                <a:latin typeface="Century Gothic" panose="020B0502020202020204" pitchFamily="34" charset="0"/>
              </a:rPr>
              <a:t>Goal: </a:t>
            </a:r>
            <a:r>
              <a:rPr lang="en-US" sz="2200" dirty="0">
                <a:latin typeface="Century Gothic" panose="020B0502020202020204" pitchFamily="34" charset="0"/>
              </a:rPr>
              <a:t>collect, synthesize, frame, and share data with decision makers &amp; public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entury Gothic" panose="020B0502020202020204" pitchFamily="34" charset="0"/>
              </a:rPr>
              <a:t>Focus: </a:t>
            </a:r>
            <a:r>
              <a:rPr lang="en-US" sz="2200" dirty="0">
                <a:latin typeface="Century Gothic" panose="020B0502020202020204" pitchFamily="34" charset="0"/>
              </a:rPr>
              <a:t>planning, housing, economic development, conservation, recreation, infrastructure, transportation, historic preservation</a:t>
            </a:r>
          </a:p>
          <a:p>
            <a:pPr>
              <a:lnSpc>
                <a:spcPct val="200000"/>
              </a:lnSpc>
            </a:pPr>
            <a:r>
              <a:rPr lang="en-US" sz="2200" b="1" dirty="0">
                <a:latin typeface="Century Gothic" panose="020B0502020202020204" pitchFamily="34" charset="0"/>
              </a:rPr>
              <a:t>Steering Committee:</a:t>
            </a:r>
            <a:endParaRPr lang="en-US" sz="2200" dirty="0">
              <a:latin typeface="Century Gothic" panose="020B0502020202020204" pitchFamily="34" charset="0"/>
            </a:endParaRPr>
          </a:p>
          <a:p>
            <a:pPr lvl="1">
              <a:lnSpc>
                <a:spcPct val="2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Selectboard member &amp; Planning Commission member from each town</a:t>
            </a:r>
          </a:p>
          <a:p>
            <a:pPr lvl="1">
              <a:lnSpc>
                <a:spcPct val="2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Chamber of Commerce, Sugarbush, &amp; CVRPC</a:t>
            </a:r>
          </a:p>
          <a:p>
            <a:pPr lvl="1">
              <a:lnSpc>
                <a:spcPct val="2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Meeting: 3</a:t>
            </a:r>
            <a:r>
              <a:rPr lang="en-US" sz="2000" baseline="30000" dirty="0">
                <a:latin typeface="Century Gothic" panose="020B0502020202020204" pitchFamily="34" charset="0"/>
              </a:rPr>
              <a:t>rd</a:t>
            </a:r>
            <a:r>
              <a:rPr lang="en-US" sz="2000" dirty="0">
                <a:latin typeface="Century Gothic" panose="020B0502020202020204" pitchFamily="34" charset="0"/>
              </a:rPr>
              <a:t> Thursday of every Month, 7pm @ Waitsfield Town Office</a:t>
            </a:r>
          </a:p>
          <a:p>
            <a:pPr lvl="1">
              <a:lnSpc>
                <a:spcPct val="200000"/>
              </a:lnSpc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96850-D326-A84F-7D5F-211EDA5F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473" y="465134"/>
            <a:ext cx="2042927" cy="9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78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6"/>
          <p:cNvSpPr txBox="1"/>
          <p:nvPr/>
        </p:nvSpPr>
        <p:spPr>
          <a:xfrm>
            <a:off x="585233" y="5147348"/>
            <a:ext cx="11311937" cy="1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Century Gothic"/>
              <a:buChar char="●"/>
            </a:pP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2018-2022: </a:t>
            </a: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total electrical energy usage increased by 19%; down 1% between 2022-2023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9170" lvl="1" indent="-423323">
              <a:lnSpc>
                <a:spcPct val="150000"/>
              </a:lnSpc>
              <a:buClr>
                <a:schemeClr val="dk1"/>
              </a:buClr>
              <a:buSzPts val="1400"/>
              <a:buFont typeface="Century Gothic"/>
              <a:buChar char="○"/>
            </a:pP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Residential = 53%; Warren has highest proportion of energy use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Century Gothic"/>
              <a:buChar char="●"/>
            </a:pP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Sugarbush Annual Energy Usage has decreased by 38% since 2002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A78768D-CB98-5244-9210-628F710AF21D}"/>
              </a:ext>
            </a:extLst>
          </p:cNvPr>
          <p:cNvGraphicFramePr/>
          <p:nvPr/>
        </p:nvGraphicFramePr>
        <p:xfrm>
          <a:off x="585232" y="401884"/>
          <a:ext cx="11016171" cy="4894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34FD268-8A89-45A7-6CD3-56EB733C0F90}"/>
              </a:ext>
            </a:extLst>
          </p:cNvPr>
          <p:cNvSpPr txBox="1"/>
          <p:nvPr/>
        </p:nvSpPr>
        <p:spPr>
          <a:xfrm>
            <a:off x="10634815" y="5889691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71, page 82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9"/>
          <p:cNvSpPr txBox="1"/>
          <p:nvPr/>
        </p:nvSpPr>
        <p:spPr>
          <a:xfrm>
            <a:off x="899600" y="4048133"/>
            <a:ext cx="10676800" cy="25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sz="2133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MRV has increased conserved land by 1,600 acres</a:t>
            </a:r>
            <a:endParaRPr sz="2133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of 2021: </a:t>
            </a: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36% of Warren is conserved, compared to 27% of Fayston and 17% of Waitsfield</a:t>
            </a:r>
          </a:p>
          <a:p>
            <a:pPr marL="609585"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the municipal level, </a:t>
            </a:r>
            <a:r>
              <a:rPr lang="en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Waitsfield has the most land conserved (798 acres), compared to Fayston (105) and Warren (244)</a:t>
            </a: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79BC10D-FB8E-3806-304F-DE91D6A2C65A}"/>
              </a:ext>
            </a:extLst>
          </p:cNvPr>
          <p:cNvGraphicFramePr/>
          <p:nvPr/>
        </p:nvGraphicFramePr>
        <p:xfrm>
          <a:off x="262467" y="387435"/>
          <a:ext cx="11667067" cy="4229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60AA55-7B82-0C29-798C-0116DD7A5EA3}"/>
              </a:ext>
            </a:extLst>
          </p:cNvPr>
          <p:cNvSpPr txBox="1"/>
          <p:nvPr/>
        </p:nvSpPr>
        <p:spPr>
          <a:xfrm>
            <a:off x="10944893" y="6162788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76, page 91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D5241E-C8B2-CD8A-7DAE-08E8BE1D49E1}"/>
              </a:ext>
            </a:extLst>
          </p:cNvPr>
          <p:cNvSpPr txBox="1"/>
          <p:nvPr/>
        </p:nvSpPr>
        <p:spPr>
          <a:xfrm>
            <a:off x="761137" y="4509911"/>
            <a:ext cx="1107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Trail counts: MRVPD partnership with CVRPC, bi-yearly trail counts between August and October, weather fluctuations, event fluctuations 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Decrease from trail-use boom in 2020, trending towards stabilization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“Remote trails” vs “Town Trails” – both see fluctuations in use over time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E7F5A0-A54C-49AD-F56E-4EFB652FF1EC}"/>
              </a:ext>
            </a:extLst>
          </p:cNvPr>
          <p:cNvSpPr txBox="1"/>
          <p:nvPr/>
        </p:nvSpPr>
        <p:spPr>
          <a:xfrm>
            <a:off x="10634815" y="5889691"/>
            <a:ext cx="12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53, page 60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3A04542-BAD6-2446-8145-8129C8254644}"/>
              </a:ext>
            </a:extLst>
          </p:cNvPr>
          <p:cNvGraphicFramePr/>
          <p:nvPr/>
        </p:nvGraphicFramePr>
        <p:xfrm>
          <a:off x="503352" y="352756"/>
          <a:ext cx="11185297" cy="4018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History of MRV Wellbeing Survey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80116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" sz="2933" b="1">
                <a:latin typeface="Century Gothic"/>
                <a:ea typeface="Century Gothic"/>
                <a:cs typeface="Century Gothic"/>
                <a:sym typeface="Century Gothic"/>
              </a:rPr>
              <a:t>Years administered: </a:t>
            </a:r>
            <a:r>
              <a:rPr lang="en" sz="2933">
                <a:latin typeface="Century Gothic"/>
                <a:ea typeface="Century Gothic"/>
                <a:cs typeface="Century Gothic"/>
                <a:sym typeface="Century Gothic"/>
              </a:rPr>
              <a:t>2021, 2022, 2024, </a:t>
            </a:r>
            <a:r>
              <a:rPr lang="en" sz="2933" u="sng">
                <a:latin typeface="Century Gothic"/>
                <a:ea typeface="Century Gothic"/>
                <a:cs typeface="Century Gothic"/>
                <a:sym typeface="Century Gothic"/>
              </a:rPr>
              <a:t>2026</a:t>
            </a:r>
            <a:endParaRPr sz="2933"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>
              <a:lnSpc>
                <a:spcPct val="150000"/>
              </a:lnSpc>
              <a:spcBef>
                <a:spcPts val="1600"/>
              </a:spcBef>
              <a:buNone/>
            </a:pPr>
            <a:r>
              <a:rPr lang="en" sz="2933">
                <a:latin typeface="Century Gothic"/>
                <a:ea typeface="Century Gothic"/>
                <a:cs typeface="Century Gothic"/>
                <a:sym typeface="Century Gothic"/>
              </a:rPr>
              <a:t>MRV Community Indicator Project:</a:t>
            </a:r>
            <a:endParaRPr sz="2933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91054">
              <a:lnSpc>
                <a:spcPct val="150000"/>
              </a:lnSpc>
              <a:spcBef>
                <a:spcPts val="1600"/>
              </a:spcBef>
              <a:buSzPts val="2200"/>
              <a:buFont typeface="Century Gothic"/>
              <a:buChar char="●"/>
            </a:pPr>
            <a:r>
              <a:rPr lang="en" sz="2933">
                <a:latin typeface="Century Gothic"/>
                <a:ea typeface="Century Gothic"/>
                <a:cs typeface="Century Gothic"/>
                <a:sym typeface="Century Gothic"/>
              </a:rPr>
              <a:t>MRV Data Report, Dashboard</a:t>
            </a:r>
            <a:endParaRPr sz="2933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91054">
              <a:lnSpc>
                <a:spcPct val="150000"/>
              </a:lnSpc>
              <a:buSzPts val="2200"/>
              <a:buFont typeface="Century Gothic"/>
              <a:buChar char="●"/>
            </a:pPr>
            <a:r>
              <a:rPr lang="en" sz="2933">
                <a:latin typeface="Century Gothic"/>
                <a:ea typeface="Century Gothic"/>
                <a:cs typeface="Century Gothic"/>
                <a:sym typeface="Century Gothic"/>
              </a:rPr>
              <a:t>Develop goals, track progress towards vision statement</a:t>
            </a:r>
            <a:endParaRPr sz="2933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91054">
              <a:lnSpc>
                <a:spcPct val="150000"/>
              </a:lnSpc>
              <a:buSzPts val="2200"/>
              <a:buFont typeface="Century Gothic"/>
              <a:buChar char="●"/>
            </a:pPr>
            <a:r>
              <a:rPr lang="en" sz="2933">
                <a:latin typeface="Century Gothic"/>
                <a:ea typeface="Century Gothic"/>
                <a:cs typeface="Century Gothic"/>
                <a:sym typeface="Century Gothic"/>
              </a:rPr>
              <a:t>Strengthen community dialogue </a:t>
            </a:r>
            <a:endParaRPr sz="293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" name="Google Shape;66;p14" title="DRAFT - 2022 MRV Wellbeing Survey Repo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7200" y="1255285"/>
            <a:ext cx="3358403" cy="434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554200" y="607500"/>
            <a:ext cx="11083600" cy="21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133" b="1" dirty="0">
                <a:latin typeface="Century Gothic"/>
                <a:ea typeface="Century Gothic"/>
                <a:cs typeface="Century Gothic"/>
                <a:sym typeface="Century Gothic"/>
              </a:rPr>
              <a:t>MRVPD Vision Statement:</a:t>
            </a:r>
            <a:endParaRPr sz="2133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sz="1067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" sz="2133" dirty="0">
                <a:latin typeface="Century Gothic"/>
                <a:ea typeface="Century Gothic"/>
                <a:cs typeface="Century Gothic"/>
                <a:sym typeface="Century Gothic"/>
              </a:rPr>
              <a:t>“The Mad River Valley is an innovative, vibrant, </a:t>
            </a:r>
            <a:r>
              <a:rPr lang="en" sz="2133" b="1" dirty="0">
                <a:latin typeface="Century Gothic"/>
                <a:ea typeface="Century Gothic"/>
                <a:cs typeface="Century Gothic"/>
                <a:sym typeface="Century Gothic"/>
              </a:rPr>
              <a:t>connected, and caring community</a:t>
            </a:r>
            <a:r>
              <a:rPr lang="en" sz="2133" dirty="0">
                <a:latin typeface="Century Gothic"/>
                <a:ea typeface="Century Gothic"/>
                <a:cs typeface="Century Gothic"/>
                <a:sym typeface="Century Gothic"/>
              </a:rPr>
              <a:t> honoring its past, celebrating its landscape, and </a:t>
            </a:r>
            <a:r>
              <a:rPr lang="en" sz="2133" b="1" dirty="0">
                <a:latin typeface="Century Gothic"/>
                <a:ea typeface="Century Gothic"/>
                <a:cs typeface="Century Gothic"/>
                <a:sym typeface="Century Gothic"/>
              </a:rPr>
              <a:t>actively pursuing its potential.</a:t>
            </a:r>
            <a:r>
              <a:rPr lang="en" sz="2133" dirty="0"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2133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2" name="Google Shape;72;p15"/>
          <p:cNvGrpSpPr/>
          <p:nvPr/>
        </p:nvGrpSpPr>
        <p:grpSpPr>
          <a:xfrm>
            <a:off x="459000" y="2160000"/>
            <a:ext cx="5048800" cy="4293200"/>
            <a:chOff x="516375" y="1751625"/>
            <a:chExt cx="3786600" cy="3219900"/>
          </a:xfrm>
        </p:grpSpPr>
        <p:sp>
          <p:nvSpPr>
            <p:cNvPr id="73" name="Google Shape;73;p15"/>
            <p:cNvSpPr/>
            <p:nvPr/>
          </p:nvSpPr>
          <p:spPr>
            <a:xfrm>
              <a:off x="516375" y="1751625"/>
              <a:ext cx="3786600" cy="3219900"/>
            </a:xfrm>
            <a:prstGeom prst="rect">
              <a:avLst/>
            </a:prstGeom>
            <a:solidFill>
              <a:srgbClr val="005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4" name="Google Shape;74;p15"/>
            <p:cNvSpPr txBox="1"/>
            <p:nvPr/>
          </p:nvSpPr>
          <p:spPr>
            <a:xfrm>
              <a:off x="648075" y="1751625"/>
              <a:ext cx="3654900" cy="231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133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MRVPD Data Report </a:t>
              </a:r>
              <a:r>
                <a:rPr lang="en" sz="2133" b="1" i="1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quantifies</a:t>
              </a:r>
              <a:endParaRPr sz="2133" b="1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Population, Social Services, Housing</a:t>
              </a:r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Tourism, Hospitality, Retail</a:t>
              </a:r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Industries, Employment, Unemployment</a:t>
              </a:r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Traffic, Transit</a:t>
              </a:r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Emergency services, Crime</a:t>
              </a:r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Energy, Water quality, Conservation</a:t>
              </a:r>
              <a:endParaRPr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75" name="Google Shape;75;p15"/>
          <p:cNvGrpSpPr/>
          <p:nvPr/>
        </p:nvGrpSpPr>
        <p:grpSpPr>
          <a:xfrm>
            <a:off x="5791500" y="2160000"/>
            <a:ext cx="5994000" cy="4293200"/>
            <a:chOff x="4343625" y="1620000"/>
            <a:chExt cx="4495500" cy="3219900"/>
          </a:xfrm>
        </p:grpSpPr>
        <p:sp>
          <p:nvSpPr>
            <p:cNvPr id="76" name="Google Shape;76;p15"/>
            <p:cNvSpPr/>
            <p:nvPr/>
          </p:nvSpPr>
          <p:spPr>
            <a:xfrm>
              <a:off x="4343625" y="1620000"/>
              <a:ext cx="4495500" cy="3219900"/>
            </a:xfrm>
            <a:prstGeom prst="rect">
              <a:avLst/>
            </a:prstGeom>
            <a:solidFill>
              <a:srgbClr val="78BE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7" name="Google Shape;77;p15"/>
            <p:cNvSpPr txBox="1"/>
            <p:nvPr/>
          </p:nvSpPr>
          <p:spPr>
            <a:xfrm>
              <a:off x="4515750" y="1731375"/>
              <a:ext cx="4212900" cy="306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133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Wellbeing Survey </a:t>
              </a:r>
              <a:r>
                <a:rPr lang="en" sz="2133" b="1" i="1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explores the quality of </a:t>
              </a:r>
              <a:endParaRPr sz="2133" b="1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sz="2400" b="1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sz="1733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Life satisfaction		Governance</a:t>
              </a:r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sz="1733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Psychological &amp; Physical Health	Work Life</a:t>
              </a:r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sz="1733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Social Connectedness	Material Wellbeing</a:t>
              </a:r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sz="1733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Community Vitality	Perceived Strengths</a:t>
              </a:r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sz="1733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Time Balance	Perceived Challenges</a:t>
              </a:r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r>
                <a:rPr lang="en" sz="1733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Education &amp; culture	Desired Changes</a:t>
              </a:r>
              <a:endParaRPr sz="17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5669300" cy="362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5700" y="203201"/>
            <a:ext cx="5913101" cy="287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5700" y="3283261"/>
            <a:ext cx="5549955" cy="337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6">
            <a:alphaModFix/>
          </a:blip>
          <a:srcRect b="13845"/>
          <a:stretch/>
        </p:blipFill>
        <p:spPr>
          <a:xfrm>
            <a:off x="203200" y="4027201"/>
            <a:ext cx="5913101" cy="2515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 title="2024 MRV Wellbeing Survey Report (3).png"/>
          <p:cNvPicPr preferRelativeResize="0"/>
          <p:nvPr/>
        </p:nvPicPr>
        <p:blipFill rotWithShape="1">
          <a:blip r:embed="rId3">
            <a:alphaModFix/>
          </a:blip>
          <a:srcRect t="11919" b="36079"/>
          <a:stretch/>
        </p:blipFill>
        <p:spPr>
          <a:xfrm>
            <a:off x="1089901" y="0"/>
            <a:ext cx="10192783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/>
          <p:nvPr/>
        </p:nvSpPr>
        <p:spPr>
          <a:xfrm>
            <a:off x="418500" y="297000"/>
            <a:ext cx="2430000" cy="810000"/>
          </a:xfrm>
          <a:prstGeom prst="rect">
            <a:avLst/>
          </a:prstGeom>
          <a:solidFill>
            <a:srgbClr val="78BE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08" name="Google Shape;108;p20"/>
          <p:cNvSpPr txBox="1"/>
          <p:nvPr/>
        </p:nvSpPr>
        <p:spPr>
          <a:xfrm>
            <a:off x="418500" y="297000"/>
            <a:ext cx="2605600" cy="7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</a:rPr>
              <a:t>VT Data is from the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VT Happiness Study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Wellbeing Survey Administration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80116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933" dirty="0">
                <a:latin typeface="Century Gothic"/>
                <a:ea typeface="Century Gothic"/>
                <a:cs typeface="Century Gothic"/>
                <a:sym typeface="Century Gothic"/>
              </a:rPr>
              <a:t>May - June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933" dirty="0">
                <a:latin typeface="Century Gothic"/>
                <a:ea typeface="Century Gothic"/>
                <a:cs typeface="Century Gothic"/>
                <a:sym typeface="Century Gothic"/>
              </a:rPr>
              <a:t>Kick Off: Green Valley Rally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933" dirty="0">
                <a:latin typeface="Century Gothic"/>
                <a:ea typeface="Century Gothic"/>
                <a:cs typeface="Century Gothic"/>
                <a:sym typeface="Century Gothic"/>
              </a:rPr>
              <a:t>Town Offices, Libraries, MRVPD office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933" dirty="0">
                <a:latin typeface="Century Gothic"/>
                <a:ea typeface="Century Gothic"/>
                <a:cs typeface="Century Gothic"/>
                <a:sym typeface="Century Gothic"/>
              </a:rPr>
              <a:t>Online Distribution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933" b="1" dirty="0">
                <a:latin typeface="Century Gothic"/>
                <a:ea typeface="Century Gothic"/>
                <a:cs typeface="Century Gothic"/>
                <a:sym typeface="Century Gothic"/>
              </a:rPr>
              <a:t>Help us!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933" dirty="0">
                <a:latin typeface="Century Gothic"/>
                <a:ea typeface="Century Gothic"/>
                <a:cs typeface="Century Gothic"/>
                <a:sym typeface="Century Gothic"/>
              </a:rPr>
              <a:t>Take the survey &amp; share with your network</a:t>
            </a:r>
            <a:endParaRPr sz="2933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" name="Google Shape;66;p14" title="DRAFT - 2022 MRV Wellbeing Survey Repo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7200" y="1255285"/>
            <a:ext cx="3358403" cy="4347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885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8148400" y="36635"/>
            <a:ext cx="4043600" cy="6858000"/>
          </a:xfrm>
          <a:prstGeom prst="rect">
            <a:avLst/>
          </a:prstGeom>
          <a:solidFill>
            <a:srgbClr val="D29F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27667" y="-40016"/>
            <a:ext cx="9215763" cy="694944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6923700" y="1962912"/>
            <a:ext cx="4835200" cy="2865120"/>
          </a:xfrm>
          <a:prstGeom prst="rect">
            <a:avLst/>
          </a:prstGeom>
          <a:solidFill>
            <a:srgbClr val="394F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57" name="Google Shape;57;p13"/>
          <p:cNvSpPr txBox="1"/>
          <p:nvPr/>
        </p:nvSpPr>
        <p:spPr>
          <a:xfrm>
            <a:off x="7195229" y="2499470"/>
            <a:ext cx="43752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667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Questions?</a:t>
            </a:r>
            <a:endParaRPr sz="2667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263192" y="3066347"/>
            <a:ext cx="4375201" cy="152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you!</a:t>
            </a:r>
            <a:endParaRPr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8511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BBCBFC-7128-3E51-F7D6-0D1EE26AF022}"/>
              </a:ext>
            </a:extLst>
          </p:cNvPr>
          <p:cNvSpPr txBox="1"/>
          <p:nvPr/>
        </p:nvSpPr>
        <p:spPr>
          <a:xfrm>
            <a:off x="434897" y="144966"/>
            <a:ext cx="10284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FY27 MRVPD Workplan </a:t>
            </a:r>
            <a:r>
              <a:rPr lang="en-US" sz="2400" dirty="0">
                <a:latin typeface="Century Gothic" panose="020B0502020202020204" pitchFamily="34" charset="0"/>
              </a:rPr>
              <a:t>(March 26 – February 2027)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FE4B6-5CB0-0C4E-181E-71113D7A9974}"/>
              </a:ext>
            </a:extLst>
          </p:cNvPr>
          <p:cNvSpPr txBox="1"/>
          <p:nvPr/>
        </p:nvSpPr>
        <p:spPr>
          <a:xfrm>
            <a:off x="434896" y="1257115"/>
            <a:ext cx="11757103" cy="6124754"/>
          </a:xfrm>
          <a:prstGeom prst="rect">
            <a:avLst/>
          </a:prstGeom>
          <a:noFill/>
        </p:spPr>
        <p:txBody>
          <a:bodyPr wrap="square" numCol="2" spcCol="45720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71B543"/>
              </a:buClr>
              <a:buSzPct val="100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Waitsfield Wastewater Planning Project Coordination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71B543"/>
              </a:buClr>
              <a:buSzPct val="100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municipal town garage efforts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EC9534"/>
              </a:buClr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2026 MRV Data Report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EC9534"/>
              </a:buClr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 MRV Wellbeing Survey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EC9534"/>
              </a:buClr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MRV Community Dashboard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EC9534"/>
              </a:buClr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Warren Short-Term Rental Data Project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5574"/>
              </a:buClr>
              <a:buSzPct val="100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Waitsfield Short-Term Rental Exploration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  <a:buClr>
                <a:srgbClr val="005574"/>
              </a:buClr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EC9534"/>
              </a:buClr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Collaborate on the design and construction of the Sugarbush Access Rd. Shared-Use Path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5574"/>
              </a:buClr>
              <a:buSzPct val="100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MRV bus service transition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71B543"/>
              </a:buClr>
              <a:buSzPct val="100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VT 100 traffic calming in Warren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buClr>
                <a:srgbClr val="005574"/>
              </a:buClr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Clr>
                <a:srgbClr val="005574"/>
              </a:buClr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Clr>
                <a:srgbClr val="005574"/>
              </a:buClr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Clr>
                <a:srgbClr val="005574"/>
              </a:buClr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Conservation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5574"/>
              </a:buClr>
              <a:buSzPct val="100000"/>
              <a:buFont typeface="Wingdings" pitchFamily="2" charset="2"/>
              <a:buChar char="v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FMR Collaboration on Response, Rebuild, &amp; Resilience Efforts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EC9534"/>
              </a:buClr>
              <a:buSzPct val="100000"/>
              <a:buFont typeface="Wingdings" pitchFamily="2" charset="2"/>
              <a:buChar char="Ø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Recreation Visioning 2.0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  <a:buClr>
                <a:srgbClr val="005574"/>
              </a:buClr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Rural Resources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EC9534"/>
              </a:buClr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Coordinate MRV Rural Resources Commission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  <a:buClr>
                <a:srgbClr val="005574"/>
              </a:buClr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Sugarbush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71B543"/>
              </a:buClr>
              <a:buSzPct val="100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project review and guidance on Sugarbush projects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  <a:buClr>
                <a:srgbClr val="005574"/>
              </a:buClr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Municipal Support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5574"/>
              </a:buClr>
              <a:buSzPct val="100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Zoning Administrator meetings &amp; support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5574"/>
              </a:buClr>
              <a:buSzPct val="100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Tri-Town Leadership Meeting/40</a:t>
            </a:r>
            <a:r>
              <a:rPr lang="en-US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Anniversary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  <a:buClr>
                <a:srgbClr val="005574"/>
              </a:buClr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Organizational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71B543"/>
              </a:buClr>
              <a:buSzPct val="100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MRVPD Administration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EC9534"/>
              </a:buClr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Communication/Outreach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71B543"/>
              </a:buClr>
              <a:buSzPct val="100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Personnel Policies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CF6A1-943D-37B3-40E5-471284681A68}"/>
              </a:ext>
            </a:extLst>
          </p:cNvPr>
          <p:cNvSpPr txBox="1"/>
          <p:nvPr/>
        </p:nvSpPr>
        <p:spPr>
          <a:xfrm>
            <a:off x="10532012" y="5288340"/>
            <a:ext cx="1659987" cy="1569660"/>
          </a:xfrm>
          <a:prstGeom prst="rect">
            <a:avLst/>
          </a:prstGeom>
          <a:ln>
            <a:solidFill>
              <a:srgbClr val="00557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5574"/>
              </a:buClr>
            </a:pPr>
            <a:r>
              <a:rPr lang="en-US" sz="2400" u="sng" dirty="0"/>
              <a:t>Delineation</a:t>
            </a:r>
          </a:p>
          <a:p>
            <a:pPr marL="285750" indent="-285750">
              <a:buClr>
                <a:srgbClr val="005574"/>
              </a:buClr>
              <a:buFont typeface="Wingdings" pitchFamily="2" charset="2"/>
              <a:buChar char="v"/>
            </a:pPr>
            <a:r>
              <a:rPr lang="en-US" sz="2400" dirty="0"/>
              <a:t>Both</a:t>
            </a:r>
          </a:p>
          <a:p>
            <a:pPr marL="285750" indent="-285750">
              <a:buClr>
                <a:srgbClr val="71B543"/>
              </a:buClr>
              <a:buFont typeface="Wingdings" pitchFamily="2" charset="2"/>
              <a:buChar char="q"/>
            </a:pPr>
            <a:r>
              <a:rPr lang="en-US" sz="2400" dirty="0"/>
              <a:t>Josh</a:t>
            </a:r>
          </a:p>
          <a:p>
            <a:pPr marL="285750" indent="-285750">
              <a:buClr>
                <a:srgbClr val="EC9534"/>
              </a:buClr>
              <a:buFont typeface="Wingdings" pitchFamily="2" charset="2"/>
              <a:buChar char="Ø"/>
            </a:pPr>
            <a:r>
              <a:rPr lang="en-US" sz="2400" dirty="0" err="1"/>
              <a:t>Franni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6056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88A597-A845-CF79-9E3C-1C79C813B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39" y="346571"/>
            <a:ext cx="3006192" cy="2390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0C3B88-E1E4-BFC3-8D73-A555DED1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224374"/>
            <a:ext cx="3193471" cy="4134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2F440C-B789-CD03-FEFA-A72C66F0C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39" y="3163314"/>
            <a:ext cx="5538875" cy="2390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F03159-D3E0-3B13-792B-942617DE1156}"/>
              </a:ext>
            </a:extLst>
          </p:cNvPr>
          <p:cNvSpPr txBox="1"/>
          <p:nvPr/>
        </p:nvSpPr>
        <p:spPr>
          <a:xfrm>
            <a:off x="3667760" y="479030"/>
            <a:ext cx="36169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Data Report: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Annual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Online: 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Mostly </a:t>
            </a:r>
            <a:r>
              <a:rPr lang="en-US" i="1" dirty="0">
                <a:latin typeface="Century Gothic" panose="020B0502020202020204" pitchFamily="34" charset="0"/>
              </a:rPr>
              <a:t>Quantitative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Housing, Economic Development, Employment, Conservation, Infrastructure, Traffic, Transit &amp; 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191933-3D52-81BD-0248-84EB14DC42CB}"/>
              </a:ext>
            </a:extLst>
          </p:cNvPr>
          <p:cNvSpPr txBox="1"/>
          <p:nvPr/>
        </p:nvSpPr>
        <p:spPr>
          <a:xfrm>
            <a:off x="1873476" y="5656891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Community Dashboard: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Online &amp; Interactive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34C038-60A2-0DF5-AB8F-0423689CE579}"/>
              </a:ext>
            </a:extLst>
          </p:cNvPr>
          <p:cNvSpPr txBox="1"/>
          <p:nvPr/>
        </p:nvSpPr>
        <p:spPr>
          <a:xfrm>
            <a:off x="7667752" y="4470049"/>
            <a:ext cx="406109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Community Wellbeing Survey: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Biannual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Online: 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Mostly </a:t>
            </a:r>
            <a:r>
              <a:rPr lang="en-US" i="1" dirty="0">
                <a:latin typeface="Century Gothic" panose="020B0502020202020204" pitchFamily="34" charset="0"/>
              </a:rPr>
              <a:t>Qualitative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Wellbeing, Health, Life Satisfaction, Governance, Community goals, &amp; more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ABB0EE06-5916-CB83-15CE-674B0C2B110F}"/>
              </a:ext>
            </a:extLst>
          </p:cNvPr>
          <p:cNvSpPr/>
          <p:nvPr/>
        </p:nvSpPr>
        <p:spPr>
          <a:xfrm>
            <a:off x="6065314" y="3725008"/>
            <a:ext cx="1778206" cy="60280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2CE7B55F-0E5D-0ECD-A624-569099E65B2A}"/>
              </a:ext>
            </a:extLst>
          </p:cNvPr>
          <p:cNvSpPr/>
          <p:nvPr/>
        </p:nvSpPr>
        <p:spPr>
          <a:xfrm rot="16200000">
            <a:off x="613201" y="2395438"/>
            <a:ext cx="846627" cy="60280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4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EAE175-BD95-1DE3-80D5-530C3A2C1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22" y="0"/>
            <a:ext cx="10380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29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9DF8CB-4F7C-7920-F2CF-55CEAE0D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1" y="-7659"/>
            <a:ext cx="8633416" cy="68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35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rgbClr val="394F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Age &amp; Population – Recent Trends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15600" y="1428767"/>
            <a:ext cx="11360800" cy="4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4,600 - 5,100 people live in the Valley</a:t>
            </a:r>
          </a:p>
          <a:p>
            <a:pPr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Average Age has increased </a:t>
            </a:r>
            <a:endParaRPr lang="en-US" sz="3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40256">
              <a:lnSpc>
                <a:spcPct val="150000"/>
              </a:lnSpc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 enrollment is down across HUUSD</a:t>
            </a:r>
          </a:p>
        </p:txBody>
      </p:sp>
      <p:sp>
        <p:nvSpPr>
          <p:cNvPr id="2" name="Up Arrow 1">
            <a:extLst>
              <a:ext uri="{FF2B5EF4-FFF2-40B4-BE49-F238E27FC236}">
                <a16:creationId xmlns:a16="http://schemas.microsoft.com/office/drawing/2014/main" id="{DC16242D-A5C9-DCC4-66AD-3F69DDE9AEBA}"/>
              </a:ext>
            </a:extLst>
          </p:cNvPr>
          <p:cNvSpPr/>
          <p:nvPr/>
        </p:nvSpPr>
        <p:spPr>
          <a:xfrm>
            <a:off x="6793043" y="2440315"/>
            <a:ext cx="268637" cy="423620"/>
          </a:xfrm>
          <a:prstGeom prst="up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2A1196E-926C-CEEE-9E6E-0A5A1EAF795D}"/>
              </a:ext>
            </a:extLst>
          </p:cNvPr>
          <p:cNvSpPr/>
          <p:nvPr/>
        </p:nvSpPr>
        <p:spPr>
          <a:xfrm>
            <a:off x="9263687" y="3196526"/>
            <a:ext cx="258304" cy="4649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33CD71-726A-C764-EEF1-9C675F29E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07" b="40482"/>
          <a:stretch/>
        </p:blipFill>
        <p:spPr>
          <a:xfrm>
            <a:off x="-121920" y="4194049"/>
            <a:ext cx="12435840" cy="2901695"/>
          </a:xfrm>
          <a:prstGeom prst="rect">
            <a:avLst/>
          </a:prstGeom>
        </p:spPr>
      </p:pic>
      <p:pic>
        <p:nvPicPr>
          <p:cNvPr id="9" name="Graphic 91" descr="Users">
            <a:extLst>
              <a:ext uri="{FF2B5EF4-FFF2-40B4-BE49-F238E27FC236}">
                <a16:creationId xmlns:a16="http://schemas.microsoft.com/office/drawing/2014/main" id="{7CDD9D50-4365-D121-1467-3ED5A87DD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7200" y="209567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16" y="190033"/>
            <a:ext cx="11477565" cy="57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499200" y="5820100"/>
            <a:ext cx="111936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133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Trending older than VT and the US as a whole…</a:t>
            </a:r>
            <a:endParaRPr sz="2133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7A505-87CB-A5F1-5292-6958AF269DCC}"/>
              </a:ext>
            </a:extLst>
          </p:cNvPr>
          <p:cNvSpPr txBox="1"/>
          <p:nvPr/>
        </p:nvSpPr>
        <p:spPr>
          <a:xfrm>
            <a:off x="10753344" y="6052413"/>
            <a:ext cx="1081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Figure 8, page 14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1690</Words>
  <Application>Microsoft Macintosh PowerPoint</Application>
  <PresentationFormat>Widescreen</PresentationFormat>
  <Paragraphs>246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Wingdings</vt:lpstr>
      <vt:lpstr>Office Theme</vt:lpstr>
      <vt:lpstr>PowerPoint Presentation</vt:lpstr>
      <vt:lpstr>PowerPoint Presentation</vt:lpstr>
      <vt:lpstr>MRVPD: Waitsfield, Warren, Fayston</vt:lpstr>
      <vt:lpstr>PowerPoint Presentation</vt:lpstr>
      <vt:lpstr>PowerPoint Presentation</vt:lpstr>
      <vt:lpstr>PowerPoint Presentation</vt:lpstr>
      <vt:lpstr>PowerPoint Presentation</vt:lpstr>
      <vt:lpstr>Age &amp; Population – Recent Trends</vt:lpstr>
      <vt:lpstr>PowerPoint Presentation</vt:lpstr>
      <vt:lpstr>PowerPoint Presentation</vt:lpstr>
      <vt:lpstr>Housing – Recent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Economics – Recent Trends</vt:lpstr>
      <vt:lpstr>PowerPoint Presentation</vt:lpstr>
      <vt:lpstr>PowerPoint Presentation</vt:lpstr>
      <vt:lpstr>Employment – Recent Trends</vt:lpstr>
      <vt:lpstr>PowerPoint Presentation</vt:lpstr>
      <vt:lpstr>PowerPoint Presentation</vt:lpstr>
      <vt:lpstr>Community Services – Recent Trends</vt:lpstr>
      <vt:lpstr>PowerPoint Presentation</vt:lpstr>
      <vt:lpstr>PowerPoint Presentation</vt:lpstr>
      <vt:lpstr>PowerPoint Presentation</vt:lpstr>
      <vt:lpstr>PowerPoint Presentation</vt:lpstr>
      <vt:lpstr>Environment – Recent Trends</vt:lpstr>
      <vt:lpstr>PowerPoint Presentation</vt:lpstr>
      <vt:lpstr>PowerPoint Presentation</vt:lpstr>
      <vt:lpstr>PowerPoint Presentation</vt:lpstr>
      <vt:lpstr>History of MRV Wellbeing Survey</vt:lpstr>
      <vt:lpstr>PowerPoint Presentation</vt:lpstr>
      <vt:lpstr>PowerPoint Presentation</vt:lpstr>
      <vt:lpstr>PowerPoint Presentation</vt:lpstr>
      <vt:lpstr>Wellbeing Survey Administration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Schwartz</dc:creator>
  <cp:lastModifiedBy>Joshua Schwartz</cp:lastModifiedBy>
  <cp:revision>8</cp:revision>
  <dcterms:created xsi:type="dcterms:W3CDTF">2026-04-02T13:18:43Z</dcterms:created>
  <dcterms:modified xsi:type="dcterms:W3CDTF">2026-04-07T22:42:02Z</dcterms:modified>
</cp:coreProperties>
</file>